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changesInfos/changesInfo1.xml" ContentType="application/vnd.ms-powerpoint.changesinfo+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51"/>
  </p:notesMasterIdLst>
  <p:sldIdLst>
    <p:sldId id="269" r:id="rId5"/>
    <p:sldId id="270" r:id="rId6"/>
    <p:sldId id="347" r:id="rId7"/>
    <p:sldId id="437" r:id="rId8"/>
    <p:sldId id="438" r:id="rId9"/>
    <p:sldId id="423" r:id="rId10"/>
    <p:sldId id="439" r:id="rId11"/>
    <p:sldId id="358" r:id="rId12"/>
    <p:sldId id="424" r:id="rId13"/>
    <p:sldId id="425" r:id="rId14"/>
    <p:sldId id="440" r:id="rId15"/>
    <p:sldId id="426" r:id="rId16"/>
    <p:sldId id="352" r:id="rId17"/>
    <p:sldId id="342" r:id="rId18"/>
    <p:sldId id="346" r:id="rId19"/>
    <p:sldId id="427" r:id="rId20"/>
    <p:sldId id="441" r:id="rId21"/>
    <p:sldId id="428" r:id="rId22"/>
    <p:sldId id="429" r:id="rId23"/>
    <p:sldId id="442" r:id="rId24"/>
    <p:sldId id="332" r:id="rId25"/>
    <p:sldId id="343" r:id="rId26"/>
    <p:sldId id="434" r:id="rId27"/>
    <p:sldId id="430" r:id="rId28"/>
    <p:sldId id="431" r:id="rId29"/>
    <p:sldId id="443" r:id="rId30"/>
    <p:sldId id="444" r:id="rId31"/>
    <p:sldId id="338" r:id="rId32"/>
    <p:sldId id="344" r:id="rId33"/>
    <p:sldId id="348" r:id="rId34"/>
    <p:sldId id="353" r:id="rId35"/>
    <p:sldId id="445" r:id="rId36"/>
    <p:sldId id="446" r:id="rId37"/>
    <p:sldId id="447" r:id="rId38"/>
    <p:sldId id="448" r:id="rId39"/>
    <p:sldId id="432" r:id="rId40"/>
    <p:sldId id="449" r:id="rId41"/>
    <p:sldId id="450" r:id="rId42"/>
    <p:sldId id="436" r:id="rId43"/>
    <p:sldId id="454" r:id="rId44"/>
    <p:sldId id="451" r:id="rId45"/>
    <p:sldId id="452" r:id="rId46"/>
    <p:sldId id="453" r:id="rId47"/>
    <p:sldId id="414" r:id="rId48"/>
    <p:sldId id="455" r:id="rId49"/>
    <p:sldId id="341" r:id="rId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E4783"/>
    <a:srgbClr val="E84141"/>
    <a:srgbClr val="FAFAFA"/>
    <a:srgbClr val="FFFFFF"/>
    <a:srgbClr val="F8D7CD"/>
    <a:srgbClr val="1A8753"/>
    <a:srgbClr val="CFD5EA"/>
    <a:srgbClr val="E9EBF5"/>
    <a:srgbClr val="FFDE3B"/>
    <a:srgbClr val="FDFF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BACD77C-3DF6-4F59-B58F-A1E5550CB0C8}" v="7" dt="2022-08-01T22:23:34.180"/>
    <p1510:client id="{A99A792E-9F38-4142-B0B3-907CA84CDCDB}" v="36" dt="2022-08-19T00:06:33.573"/>
  </p1510:revLst>
</p1510:revInfo>
</file>

<file path=ppt/tableStyles.xml><?xml version="1.0" encoding="utf-8"?>
<a:tblStyleLst xmlns:a="http://schemas.openxmlformats.org/drawingml/2006/main" def="{5C22544A-7EE6-4342-B048-85BDC9FD1C3A}">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669" autoAdjust="0"/>
    <p:restoredTop sz="94002" autoAdjust="0"/>
  </p:normalViewPr>
  <p:slideViewPr>
    <p:cSldViewPr snapToGrid="0" snapToObjects="1">
      <p:cViewPr varScale="1">
        <p:scale>
          <a:sx n="108" d="100"/>
          <a:sy n="108" d="100"/>
        </p:scale>
        <p:origin x="786" y="108"/>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snapToObjects="1">
      <p:cViewPr varScale="1">
        <p:scale>
          <a:sx n="99" d="100"/>
          <a:sy n="99" d="100"/>
        </p:scale>
        <p:origin x="3064" y="18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viewProps" Target="viewProp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microsoft.com/office/2016/11/relationships/changesInfo" Target="changesInfos/changesInfo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microsoft.com/office/2015/10/relationships/revisionInfo" Target="revisionInfo.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riscilla O'Connor" userId="S::priscilla.oconnor@folens.ie::d3b9681a-6783-45a0-a9cd-fbceb3f6df13" providerId="AD" clId="Web-{A99A792E-9F38-4142-B0B3-907CA84CDCDB}"/>
    <pc:docChg chg="modSld">
      <pc:chgData name="Priscilla O'Connor" userId="S::priscilla.oconnor@folens.ie::d3b9681a-6783-45a0-a9cd-fbceb3f6df13" providerId="AD" clId="Web-{A99A792E-9F38-4142-B0B3-907CA84CDCDB}" dt="2022-08-19T00:06:33.573" v="22" actId="1076"/>
      <pc:docMkLst>
        <pc:docMk/>
      </pc:docMkLst>
      <pc:sldChg chg="modSp">
        <pc:chgData name="Priscilla O'Connor" userId="S::priscilla.oconnor@folens.ie::d3b9681a-6783-45a0-a9cd-fbceb3f6df13" providerId="AD" clId="Web-{A99A792E-9F38-4142-B0B3-907CA84CDCDB}" dt="2022-08-19T00:04:42.711" v="3" actId="1076"/>
        <pc:sldMkLst>
          <pc:docMk/>
          <pc:sldMk cId="1218689457" sldId="427"/>
        </pc:sldMkLst>
        <pc:spChg chg="mod">
          <ac:chgData name="Priscilla O'Connor" userId="S::priscilla.oconnor@folens.ie::d3b9681a-6783-45a0-a9cd-fbceb3f6df13" providerId="AD" clId="Web-{A99A792E-9F38-4142-B0B3-907CA84CDCDB}" dt="2022-08-19T00:04:38.585" v="2" actId="1076"/>
          <ac:spMkLst>
            <pc:docMk/>
            <pc:sldMk cId="1218689457" sldId="427"/>
            <ac:spMk id="5" creationId="{2A80E973-CAF8-4BDB-B818-9C71E473A458}"/>
          </ac:spMkLst>
        </pc:spChg>
        <pc:spChg chg="mod">
          <ac:chgData name="Priscilla O'Connor" userId="S::priscilla.oconnor@folens.ie::d3b9681a-6783-45a0-a9cd-fbceb3f6df13" providerId="AD" clId="Web-{A99A792E-9F38-4142-B0B3-907CA84CDCDB}" dt="2022-08-19T00:04:42.711" v="3" actId="1076"/>
          <ac:spMkLst>
            <pc:docMk/>
            <pc:sldMk cId="1218689457" sldId="427"/>
            <ac:spMk id="6" creationId="{2A275256-4FBA-4B87-A01E-DFF6DEB5C02B}"/>
          </ac:spMkLst>
        </pc:spChg>
      </pc:sldChg>
      <pc:sldChg chg="modSp">
        <pc:chgData name="Priscilla O'Connor" userId="S::priscilla.oconnor@folens.ie::d3b9681a-6783-45a0-a9cd-fbceb3f6df13" providerId="AD" clId="Web-{A99A792E-9F38-4142-B0B3-907CA84CDCDB}" dt="2022-08-19T00:06:23.745" v="21" actId="1076"/>
        <pc:sldMkLst>
          <pc:docMk/>
          <pc:sldMk cId="1583784703" sldId="430"/>
        </pc:sldMkLst>
        <pc:spChg chg="mod">
          <ac:chgData name="Priscilla O'Connor" userId="S::priscilla.oconnor@folens.ie::d3b9681a-6783-45a0-a9cd-fbceb3f6df13" providerId="AD" clId="Web-{A99A792E-9F38-4142-B0B3-907CA84CDCDB}" dt="2022-08-19T00:06:20.182" v="20" actId="1076"/>
          <ac:spMkLst>
            <pc:docMk/>
            <pc:sldMk cId="1583784703" sldId="430"/>
            <ac:spMk id="5" creationId="{2A80E973-CAF8-4BDB-B818-9C71E473A458}"/>
          </ac:spMkLst>
        </pc:spChg>
        <pc:picChg chg="mod">
          <ac:chgData name="Priscilla O'Connor" userId="S::priscilla.oconnor@folens.ie::d3b9681a-6783-45a0-a9cd-fbceb3f6df13" providerId="AD" clId="Web-{A99A792E-9F38-4142-B0B3-907CA84CDCDB}" dt="2022-08-19T00:06:23.745" v="21" actId="1076"/>
          <ac:picMkLst>
            <pc:docMk/>
            <pc:sldMk cId="1583784703" sldId="430"/>
            <ac:picMk id="4" creationId="{00A639DD-F2CB-4283-BD42-8FE964034C76}"/>
          </ac:picMkLst>
        </pc:picChg>
      </pc:sldChg>
      <pc:sldChg chg="modSp">
        <pc:chgData name="Priscilla O'Connor" userId="S::priscilla.oconnor@folens.ie::d3b9681a-6783-45a0-a9cd-fbceb3f6df13" providerId="AD" clId="Web-{A99A792E-9F38-4142-B0B3-907CA84CDCDB}" dt="2022-08-19T00:06:33.573" v="22" actId="1076"/>
        <pc:sldMkLst>
          <pc:docMk/>
          <pc:sldMk cId="835993733" sldId="431"/>
        </pc:sldMkLst>
        <pc:picChg chg="mod">
          <ac:chgData name="Priscilla O'Connor" userId="S::priscilla.oconnor@folens.ie::d3b9681a-6783-45a0-a9cd-fbceb3f6df13" providerId="AD" clId="Web-{A99A792E-9F38-4142-B0B3-907CA84CDCDB}" dt="2022-08-19T00:06:33.573" v="22" actId="1076"/>
          <ac:picMkLst>
            <pc:docMk/>
            <pc:sldMk cId="835993733" sldId="431"/>
            <ac:picMk id="3" creationId="{D9ACDDD3-1AEF-40FE-94C9-6F49D3958D53}"/>
          </ac:picMkLst>
        </pc:picChg>
      </pc:sldChg>
      <pc:sldChg chg="modSp">
        <pc:chgData name="Priscilla O'Connor" userId="S::priscilla.oconnor@folens.ie::d3b9681a-6783-45a0-a9cd-fbceb3f6df13" providerId="AD" clId="Web-{A99A792E-9F38-4142-B0B3-907CA84CDCDB}" dt="2022-08-19T00:04:01.147" v="1" actId="20577"/>
        <pc:sldMkLst>
          <pc:docMk/>
          <pc:sldMk cId="3230281241" sldId="439"/>
        </pc:sldMkLst>
        <pc:spChg chg="mod">
          <ac:chgData name="Priscilla O'Connor" userId="S::priscilla.oconnor@folens.ie::d3b9681a-6783-45a0-a9cd-fbceb3f6df13" providerId="AD" clId="Web-{A99A792E-9F38-4142-B0B3-907CA84CDCDB}" dt="2022-08-19T00:04:01.147" v="1" actId="20577"/>
          <ac:spMkLst>
            <pc:docMk/>
            <pc:sldMk cId="3230281241" sldId="439"/>
            <ac:spMk id="3" creationId="{3865D01A-D237-B24B-A0BB-50761BEC0290}"/>
          </ac:spMkLst>
        </pc:spChg>
      </pc:sldChg>
      <pc:sldChg chg="modSp">
        <pc:chgData name="Priscilla O'Connor" userId="S::priscilla.oconnor@folens.ie::d3b9681a-6783-45a0-a9cd-fbceb3f6df13" providerId="AD" clId="Web-{A99A792E-9F38-4142-B0B3-907CA84CDCDB}" dt="2022-08-19T00:05:29.212" v="16" actId="20577"/>
        <pc:sldMkLst>
          <pc:docMk/>
          <pc:sldMk cId="143271551" sldId="441"/>
        </pc:sldMkLst>
        <pc:spChg chg="mod">
          <ac:chgData name="Priscilla O'Connor" userId="S::priscilla.oconnor@folens.ie::d3b9681a-6783-45a0-a9cd-fbceb3f6df13" providerId="AD" clId="Web-{A99A792E-9F38-4142-B0B3-907CA84CDCDB}" dt="2022-08-19T00:05:29.212" v="16" actId="20577"/>
          <ac:spMkLst>
            <pc:docMk/>
            <pc:sldMk cId="143271551" sldId="441"/>
            <ac:spMk id="4" creationId="{68839A04-3D3A-49DE-8835-D8E6DFA0A6CE}"/>
          </ac:spMkLst>
        </pc:spChg>
        <pc:spChg chg="mod">
          <ac:chgData name="Priscilla O'Connor" userId="S::priscilla.oconnor@folens.ie::d3b9681a-6783-45a0-a9cd-fbceb3f6df13" providerId="AD" clId="Web-{A99A792E-9F38-4142-B0B3-907CA84CDCDB}" dt="2022-08-19T00:05:23.727" v="14" actId="20577"/>
          <ac:spMkLst>
            <pc:docMk/>
            <pc:sldMk cId="143271551" sldId="441"/>
            <ac:spMk id="5" creationId="{2A80E973-CAF8-4BDB-B818-9C71E473A458}"/>
          </ac:spMkLst>
        </pc:spChg>
      </pc:sldChg>
      <pc:sldChg chg="modSp">
        <pc:chgData name="Priscilla O'Connor" userId="S::priscilla.oconnor@folens.ie::d3b9681a-6783-45a0-a9cd-fbceb3f6df13" providerId="AD" clId="Web-{A99A792E-9F38-4142-B0B3-907CA84CDCDB}" dt="2022-08-19T00:05:49.103" v="18" actId="20577"/>
        <pc:sldMkLst>
          <pc:docMk/>
          <pc:sldMk cId="759901542" sldId="442"/>
        </pc:sldMkLst>
        <pc:spChg chg="mod">
          <ac:chgData name="Priscilla O'Connor" userId="S::priscilla.oconnor@folens.ie::d3b9681a-6783-45a0-a9cd-fbceb3f6df13" providerId="AD" clId="Web-{A99A792E-9F38-4142-B0B3-907CA84CDCDB}" dt="2022-08-19T00:05:49.103" v="18" actId="20577"/>
          <ac:spMkLst>
            <pc:docMk/>
            <pc:sldMk cId="759901542" sldId="442"/>
            <ac:spMk id="4" creationId="{A20B495D-9E14-4A88-972C-1F2F539A1460}"/>
          </ac:spMkLst>
        </pc:spChg>
      </pc:sldChg>
    </pc:docChg>
  </pc:docChgLst>
  <pc:docChgLst>
    <pc:chgData name="Priscilla O'Connor" userId="d3b9681a-6783-45a0-a9cd-fbceb3f6df13" providerId="ADAL" clId="{AB70CA52-3B01-4C39-9AAC-D3EA2768A56F}"/>
    <pc:docChg chg="custSel modSld">
      <pc:chgData name="Priscilla O'Connor" userId="d3b9681a-6783-45a0-a9cd-fbceb3f6df13" providerId="ADAL" clId="{AB70CA52-3B01-4C39-9AAC-D3EA2768A56F}" dt="2022-07-15T03:02:41.140" v="166" actId="1036"/>
      <pc:docMkLst>
        <pc:docMk/>
      </pc:docMkLst>
      <pc:sldChg chg="modSp mod">
        <pc:chgData name="Priscilla O'Connor" userId="d3b9681a-6783-45a0-a9cd-fbceb3f6df13" providerId="ADAL" clId="{AB70CA52-3B01-4C39-9AAC-D3EA2768A56F}" dt="2022-07-15T02:57:44.046" v="154" actId="1036"/>
        <pc:sldMkLst>
          <pc:docMk/>
          <pc:sldMk cId="2614412116" sldId="332"/>
        </pc:sldMkLst>
        <pc:picChg chg="mod">
          <ac:chgData name="Priscilla O'Connor" userId="d3b9681a-6783-45a0-a9cd-fbceb3f6df13" providerId="ADAL" clId="{AB70CA52-3B01-4C39-9AAC-D3EA2768A56F}" dt="2022-07-15T02:57:44.046" v="154" actId="1036"/>
          <ac:picMkLst>
            <pc:docMk/>
            <pc:sldMk cId="2614412116" sldId="332"/>
            <ac:picMk id="10" creationId="{9C087D8D-03B1-394B-946E-23D1006B980F}"/>
          </ac:picMkLst>
        </pc:picChg>
      </pc:sldChg>
      <pc:sldChg chg="modSp mod">
        <pc:chgData name="Priscilla O'Connor" userId="d3b9681a-6783-45a0-a9cd-fbceb3f6df13" providerId="ADAL" clId="{AB70CA52-3B01-4C39-9AAC-D3EA2768A56F}" dt="2022-07-15T03:02:41.140" v="166" actId="1036"/>
        <pc:sldMkLst>
          <pc:docMk/>
          <pc:sldMk cId="2445181924" sldId="338"/>
        </pc:sldMkLst>
        <pc:picChg chg="mod">
          <ac:chgData name="Priscilla O'Connor" userId="d3b9681a-6783-45a0-a9cd-fbceb3f6df13" providerId="ADAL" clId="{AB70CA52-3B01-4C39-9AAC-D3EA2768A56F}" dt="2022-07-15T03:02:41.140" v="166" actId="1036"/>
          <ac:picMkLst>
            <pc:docMk/>
            <pc:sldMk cId="2445181924" sldId="338"/>
            <ac:picMk id="7" creationId="{A220DB28-F8AD-3A4E-8E2E-D2CF95AF4967}"/>
          </ac:picMkLst>
        </pc:picChg>
      </pc:sldChg>
      <pc:sldChg chg="modSp mod">
        <pc:chgData name="Priscilla O'Connor" userId="d3b9681a-6783-45a0-a9cd-fbceb3f6df13" providerId="ADAL" clId="{AB70CA52-3B01-4C39-9AAC-D3EA2768A56F}" dt="2022-07-15T02:52:19.213" v="4" actId="1036"/>
        <pc:sldMkLst>
          <pc:docMk/>
          <pc:sldMk cId="803619056" sldId="352"/>
        </pc:sldMkLst>
        <pc:picChg chg="mod">
          <ac:chgData name="Priscilla O'Connor" userId="d3b9681a-6783-45a0-a9cd-fbceb3f6df13" providerId="ADAL" clId="{AB70CA52-3B01-4C39-9AAC-D3EA2768A56F}" dt="2022-07-15T02:52:19.213" v="4" actId="1036"/>
          <ac:picMkLst>
            <pc:docMk/>
            <pc:sldMk cId="803619056" sldId="352"/>
            <ac:picMk id="13" creationId="{84480668-496E-4F3A-8EA1-5F3BF6605F52}"/>
          </ac:picMkLst>
        </pc:picChg>
      </pc:sldChg>
      <pc:sldChg chg="addSp modSp mod">
        <pc:chgData name="Priscilla O'Connor" userId="d3b9681a-6783-45a0-a9cd-fbceb3f6df13" providerId="ADAL" clId="{AB70CA52-3B01-4C39-9AAC-D3EA2768A56F}" dt="2022-07-15T02:54:18.827" v="46" actId="20577"/>
        <pc:sldMkLst>
          <pc:docMk/>
          <pc:sldMk cId="251434117" sldId="428"/>
        </pc:sldMkLst>
        <pc:spChg chg="mod">
          <ac:chgData name="Priscilla O'Connor" userId="d3b9681a-6783-45a0-a9cd-fbceb3f6df13" providerId="ADAL" clId="{AB70CA52-3B01-4C39-9AAC-D3EA2768A56F}" dt="2022-07-15T02:53:37.106" v="6" actId="20577"/>
          <ac:spMkLst>
            <pc:docMk/>
            <pc:sldMk cId="251434117" sldId="428"/>
            <ac:spMk id="2" creationId="{376BBC8C-AC99-4CC2-BD7D-562EA81B829A}"/>
          </ac:spMkLst>
        </pc:spChg>
        <pc:spChg chg="add mod">
          <ac:chgData name="Priscilla O'Connor" userId="d3b9681a-6783-45a0-a9cd-fbceb3f6df13" providerId="ADAL" clId="{AB70CA52-3B01-4C39-9AAC-D3EA2768A56F}" dt="2022-07-15T02:54:18.827" v="46" actId="20577"/>
          <ac:spMkLst>
            <pc:docMk/>
            <pc:sldMk cId="251434117" sldId="428"/>
            <ac:spMk id="6" creationId="{CF186816-113D-8F72-1DE4-683641EE712A}"/>
          </ac:spMkLst>
        </pc:spChg>
      </pc:sldChg>
      <pc:sldChg chg="addSp delSp modSp mod">
        <pc:chgData name="Priscilla O'Connor" userId="d3b9681a-6783-45a0-a9cd-fbceb3f6df13" providerId="ADAL" clId="{AB70CA52-3B01-4C39-9AAC-D3EA2768A56F}" dt="2022-07-15T02:56:48.652" v="139" actId="20577"/>
        <pc:sldMkLst>
          <pc:docMk/>
          <pc:sldMk cId="759901542" sldId="442"/>
        </pc:sldMkLst>
        <pc:spChg chg="add mod">
          <ac:chgData name="Priscilla O'Connor" userId="d3b9681a-6783-45a0-a9cd-fbceb3f6df13" providerId="ADAL" clId="{AB70CA52-3B01-4C39-9AAC-D3EA2768A56F}" dt="2022-07-15T02:56:48.652" v="139" actId="20577"/>
          <ac:spMkLst>
            <pc:docMk/>
            <pc:sldMk cId="759901542" sldId="442"/>
            <ac:spMk id="9" creationId="{6D3DFF99-F449-3216-32CE-B761C5098A83}"/>
          </ac:spMkLst>
        </pc:spChg>
        <pc:picChg chg="del">
          <ac:chgData name="Priscilla O'Connor" userId="d3b9681a-6783-45a0-a9cd-fbceb3f6df13" providerId="ADAL" clId="{AB70CA52-3B01-4C39-9AAC-D3EA2768A56F}" dt="2022-07-15T02:56:09.622" v="47" actId="478"/>
          <ac:picMkLst>
            <pc:docMk/>
            <pc:sldMk cId="759901542" sldId="442"/>
            <ac:picMk id="7" creationId="{B701B9B4-DAFB-4476-8BD1-CDB28C35E091}"/>
          </ac:picMkLst>
        </pc:picChg>
      </pc:sldChg>
    </pc:docChg>
  </pc:docChgLst>
  <pc:docChgLst>
    <pc:chgData name="Priscilla O'Connor" userId="d3b9681a-6783-45a0-a9cd-fbceb3f6df13" providerId="ADAL" clId="{6BACD77C-3DF6-4F59-B58F-A1E5550CB0C8}"/>
    <pc:docChg chg="custSel modSld">
      <pc:chgData name="Priscilla O'Connor" userId="d3b9681a-6783-45a0-a9cd-fbceb3f6df13" providerId="ADAL" clId="{6BACD77C-3DF6-4F59-B58F-A1E5550CB0C8}" dt="2022-08-01T22:23:47.838" v="86" actId="1076"/>
      <pc:docMkLst>
        <pc:docMk/>
      </pc:docMkLst>
      <pc:sldChg chg="modSp mod">
        <pc:chgData name="Priscilla O'Connor" userId="d3b9681a-6783-45a0-a9cd-fbceb3f6df13" providerId="ADAL" clId="{6BACD77C-3DF6-4F59-B58F-A1E5550CB0C8}" dt="2022-08-01T22:11:19.367" v="39" actId="1076"/>
        <pc:sldMkLst>
          <pc:docMk/>
          <pc:sldMk cId="2445181924" sldId="338"/>
        </pc:sldMkLst>
        <pc:picChg chg="mod">
          <ac:chgData name="Priscilla O'Connor" userId="d3b9681a-6783-45a0-a9cd-fbceb3f6df13" providerId="ADAL" clId="{6BACD77C-3DF6-4F59-B58F-A1E5550CB0C8}" dt="2022-08-01T22:11:19.367" v="39" actId="1076"/>
          <ac:picMkLst>
            <pc:docMk/>
            <pc:sldMk cId="2445181924" sldId="338"/>
            <ac:picMk id="7" creationId="{A220DB28-F8AD-3A4E-8E2E-D2CF95AF4967}"/>
          </ac:picMkLst>
        </pc:picChg>
      </pc:sldChg>
      <pc:sldChg chg="addSp delSp modSp mod">
        <pc:chgData name="Priscilla O'Connor" userId="d3b9681a-6783-45a0-a9cd-fbceb3f6df13" providerId="ADAL" clId="{6BACD77C-3DF6-4F59-B58F-A1E5550CB0C8}" dt="2022-08-01T22:20:38.146" v="68" actId="1076"/>
        <pc:sldMkLst>
          <pc:docMk/>
          <pc:sldMk cId="1330562534" sldId="347"/>
        </pc:sldMkLst>
        <pc:spChg chg="del">
          <ac:chgData name="Priscilla O'Connor" userId="d3b9681a-6783-45a0-a9cd-fbceb3f6df13" providerId="ADAL" clId="{6BACD77C-3DF6-4F59-B58F-A1E5550CB0C8}" dt="2022-08-01T22:19:14.312" v="62" actId="478"/>
          <ac:spMkLst>
            <pc:docMk/>
            <pc:sldMk cId="1330562534" sldId="347"/>
            <ac:spMk id="2" creationId="{6E3A924F-E702-0F4D-90A5-2F2EB8FE9400}"/>
          </ac:spMkLst>
        </pc:spChg>
        <pc:picChg chg="add mod">
          <ac:chgData name="Priscilla O'Connor" userId="d3b9681a-6783-45a0-a9cd-fbceb3f6df13" providerId="ADAL" clId="{6BACD77C-3DF6-4F59-B58F-A1E5550CB0C8}" dt="2022-08-01T22:20:38.146" v="68" actId="1076"/>
          <ac:picMkLst>
            <pc:docMk/>
            <pc:sldMk cId="1330562534" sldId="347"/>
            <ac:picMk id="5" creationId="{D5460F9E-6DA1-4AF0-0B16-45C3250639AC}"/>
          </ac:picMkLst>
        </pc:picChg>
        <pc:picChg chg="del">
          <ac:chgData name="Priscilla O'Connor" userId="d3b9681a-6783-45a0-a9cd-fbceb3f6df13" providerId="ADAL" clId="{6BACD77C-3DF6-4F59-B58F-A1E5550CB0C8}" dt="2022-08-01T22:19:16.082" v="63" actId="478"/>
          <ac:picMkLst>
            <pc:docMk/>
            <pc:sldMk cId="1330562534" sldId="347"/>
            <ac:picMk id="6" creationId="{4E315F61-B036-479B-B68E-CC10F53E4220}"/>
          </ac:picMkLst>
        </pc:picChg>
      </pc:sldChg>
      <pc:sldChg chg="addSp delSp modSp mod">
        <pc:chgData name="Priscilla O'Connor" userId="d3b9681a-6783-45a0-a9cd-fbceb3f6df13" providerId="ADAL" clId="{6BACD77C-3DF6-4F59-B58F-A1E5550CB0C8}" dt="2022-08-01T22:17:01.864" v="61" actId="14100"/>
        <pc:sldMkLst>
          <pc:docMk/>
          <pc:sldMk cId="1144414457" sldId="358"/>
        </pc:sldMkLst>
        <pc:spChg chg="mod">
          <ac:chgData name="Priscilla O'Connor" userId="d3b9681a-6783-45a0-a9cd-fbceb3f6df13" providerId="ADAL" clId="{6BACD77C-3DF6-4F59-B58F-A1E5550CB0C8}" dt="2022-08-01T22:16:54.763" v="59" actId="1076"/>
          <ac:spMkLst>
            <pc:docMk/>
            <pc:sldMk cId="1144414457" sldId="358"/>
            <ac:spMk id="5" creationId="{2A80E973-CAF8-4BDB-B818-9C71E473A458}"/>
          </ac:spMkLst>
        </pc:spChg>
        <pc:picChg chg="del mod">
          <ac:chgData name="Priscilla O'Connor" userId="d3b9681a-6783-45a0-a9cd-fbceb3f6df13" providerId="ADAL" clId="{6BACD77C-3DF6-4F59-B58F-A1E5550CB0C8}" dt="2022-08-01T22:16:34.635" v="53" actId="478"/>
          <ac:picMkLst>
            <pc:docMk/>
            <pc:sldMk cId="1144414457" sldId="358"/>
            <ac:picMk id="3" creationId="{7A259FED-F251-7545-A363-29E0D25D17A5}"/>
          </ac:picMkLst>
        </pc:picChg>
        <pc:picChg chg="add mod">
          <ac:chgData name="Priscilla O'Connor" userId="d3b9681a-6783-45a0-a9cd-fbceb3f6df13" providerId="ADAL" clId="{6BACD77C-3DF6-4F59-B58F-A1E5550CB0C8}" dt="2022-08-01T22:17:01.864" v="61" actId="14100"/>
          <ac:picMkLst>
            <pc:docMk/>
            <pc:sldMk cId="1144414457" sldId="358"/>
            <ac:picMk id="4" creationId="{A3F3B670-252C-23F4-FF87-2BDAFF6A92DB}"/>
          </ac:picMkLst>
        </pc:picChg>
      </pc:sldChg>
      <pc:sldChg chg="modSp mod">
        <pc:chgData name="Priscilla O'Connor" userId="d3b9681a-6783-45a0-a9cd-fbceb3f6df13" providerId="ADAL" clId="{6BACD77C-3DF6-4F59-B58F-A1E5550CB0C8}" dt="2022-08-01T22:11:44.371" v="42" actId="1076"/>
        <pc:sldMkLst>
          <pc:docMk/>
          <pc:sldMk cId="550502135" sldId="414"/>
        </pc:sldMkLst>
        <pc:picChg chg="mod modCrop">
          <ac:chgData name="Priscilla O'Connor" userId="d3b9681a-6783-45a0-a9cd-fbceb3f6df13" providerId="ADAL" clId="{6BACD77C-3DF6-4F59-B58F-A1E5550CB0C8}" dt="2022-08-01T22:11:44.371" v="42" actId="1076"/>
          <ac:picMkLst>
            <pc:docMk/>
            <pc:sldMk cId="550502135" sldId="414"/>
            <ac:picMk id="6" creationId="{805A8D98-395D-D646-A21C-80547B98D4F3}"/>
          </ac:picMkLst>
        </pc:picChg>
      </pc:sldChg>
      <pc:sldChg chg="addSp modSp mod">
        <pc:chgData name="Priscilla O'Connor" userId="d3b9681a-6783-45a0-a9cd-fbceb3f6df13" providerId="ADAL" clId="{6BACD77C-3DF6-4F59-B58F-A1E5550CB0C8}" dt="2022-08-01T22:12:27.083" v="49" actId="1076"/>
        <pc:sldMkLst>
          <pc:docMk/>
          <pc:sldMk cId="741827987" sldId="429"/>
        </pc:sldMkLst>
        <pc:spChg chg="add mod">
          <ac:chgData name="Priscilla O'Connor" userId="d3b9681a-6783-45a0-a9cd-fbceb3f6df13" providerId="ADAL" clId="{6BACD77C-3DF6-4F59-B58F-A1E5550CB0C8}" dt="2022-08-01T22:12:27.083" v="49" actId="1076"/>
          <ac:spMkLst>
            <pc:docMk/>
            <pc:sldMk cId="741827987" sldId="429"/>
            <ac:spMk id="7" creationId="{BEA86EF0-E27A-26C7-6F55-16AA2B8EC7A0}"/>
          </ac:spMkLst>
        </pc:spChg>
      </pc:sldChg>
      <pc:sldChg chg="modSp mod">
        <pc:chgData name="Priscilla O'Connor" userId="d3b9681a-6783-45a0-a9cd-fbceb3f6df13" providerId="ADAL" clId="{6BACD77C-3DF6-4F59-B58F-A1E5550CB0C8}" dt="2022-08-01T22:08:25.825" v="27" actId="6549"/>
        <pc:sldMkLst>
          <pc:docMk/>
          <pc:sldMk cId="759901542" sldId="442"/>
        </pc:sldMkLst>
        <pc:spChg chg="mod">
          <ac:chgData name="Priscilla O'Connor" userId="d3b9681a-6783-45a0-a9cd-fbceb3f6df13" providerId="ADAL" clId="{6BACD77C-3DF6-4F59-B58F-A1E5550CB0C8}" dt="2022-08-01T22:08:25.825" v="27" actId="6549"/>
          <ac:spMkLst>
            <pc:docMk/>
            <pc:sldMk cId="759901542" sldId="442"/>
            <ac:spMk id="4" creationId="{A20B495D-9E14-4A88-972C-1F2F539A1460}"/>
          </ac:spMkLst>
        </pc:spChg>
        <pc:spChg chg="mod">
          <ac:chgData name="Priscilla O'Connor" userId="d3b9681a-6783-45a0-a9cd-fbceb3f6df13" providerId="ADAL" clId="{6BACD77C-3DF6-4F59-B58F-A1E5550CB0C8}" dt="2022-08-01T22:08:00.226" v="13" actId="20577"/>
          <ac:spMkLst>
            <pc:docMk/>
            <pc:sldMk cId="759901542" sldId="442"/>
            <ac:spMk id="9" creationId="{6D3DFF99-F449-3216-32CE-B761C5098A83}"/>
          </ac:spMkLst>
        </pc:spChg>
      </pc:sldChg>
      <pc:sldChg chg="addSp delSp modSp mod">
        <pc:chgData name="Priscilla O'Connor" userId="d3b9681a-6783-45a0-a9cd-fbceb3f6df13" providerId="ADAL" clId="{6BACD77C-3DF6-4F59-B58F-A1E5550CB0C8}" dt="2022-08-01T22:11:10.097" v="37" actId="1076"/>
        <pc:sldMkLst>
          <pc:docMk/>
          <pc:sldMk cId="2121243280" sldId="444"/>
        </pc:sldMkLst>
        <pc:picChg chg="del">
          <ac:chgData name="Priscilla O'Connor" userId="d3b9681a-6783-45a0-a9cd-fbceb3f6df13" providerId="ADAL" clId="{6BACD77C-3DF6-4F59-B58F-A1E5550CB0C8}" dt="2022-08-01T22:09:16.811" v="28" actId="478"/>
          <ac:picMkLst>
            <pc:docMk/>
            <pc:sldMk cId="2121243280" sldId="444"/>
            <ac:picMk id="3" creationId="{FDEFBA0F-63D8-480E-958A-3639F422AFDC}"/>
          </ac:picMkLst>
        </pc:picChg>
        <pc:picChg chg="add mod">
          <ac:chgData name="Priscilla O'Connor" userId="d3b9681a-6783-45a0-a9cd-fbceb3f6df13" providerId="ADAL" clId="{6BACD77C-3DF6-4F59-B58F-A1E5550CB0C8}" dt="2022-08-01T22:11:02.738" v="36" actId="14100"/>
          <ac:picMkLst>
            <pc:docMk/>
            <pc:sldMk cId="2121243280" sldId="444"/>
            <ac:picMk id="4" creationId="{D9892DD4-3165-4A72-20ED-F334C10D55B8}"/>
          </ac:picMkLst>
        </pc:picChg>
        <pc:picChg chg="add mod">
          <ac:chgData name="Priscilla O'Connor" userId="d3b9681a-6783-45a0-a9cd-fbceb3f6df13" providerId="ADAL" clId="{6BACD77C-3DF6-4F59-B58F-A1E5550CB0C8}" dt="2022-08-01T22:11:10.097" v="37" actId="1076"/>
          <ac:picMkLst>
            <pc:docMk/>
            <pc:sldMk cId="2121243280" sldId="444"/>
            <ac:picMk id="5" creationId="{0021BAAC-C715-32C7-FAB4-41EF6EAE6FFC}"/>
          </ac:picMkLst>
        </pc:picChg>
        <pc:picChg chg="del">
          <ac:chgData name="Priscilla O'Connor" userId="d3b9681a-6783-45a0-a9cd-fbceb3f6df13" providerId="ADAL" clId="{6BACD77C-3DF6-4F59-B58F-A1E5550CB0C8}" dt="2022-08-01T22:10:35.907" v="32" actId="478"/>
          <ac:picMkLst>
            <pc:docMk/>
            <pc:sldMk cId="2121243280" sldId="444"/>
            <ac:picMk id="6" creationId="{5278818B-C0E2-4F83-9288-5E4C2A28FE80}"/>
          </ac:picMkLst>
        </pc:picChg>
      </pc:sldChg>
      <pc:sldChg chg="addSp delSp modSp mod">
        <pc:chgData name="Priscilla O'Connor" userId="d3b9681a-6783-45a0-a9cd-fbceb3f6df13" providerId="ADAL" clId="{6BACD77C-3DF6-4F59-B58F-A1E5550CB0C8}" dt="2022-08-01T22:23:47.838" v="86" actId="1076"/>
        <pc:sldMkLst>
          <pc:docMk/>
          <pc:sldMk cId="3040479457" sldId="454"/>
        </pc:sldMkLst>
        <pc:picChg chg="del">
          <ac:chgData name="Priscilla O'Connor" userId="d3b9681a-6783-45a0-a9cd-fbceb3f6df13" providerId="ADAL" clId="{6BACD77C-3DF6-4F59-B58F-A1E5550CB0C8}" dt="2022-08-01T22:21:43.473" v="69" actId="478"/>
          <ac:picMkLst>
            <pc:docMk/>
            <pc:sldMk cId="3040479457" sldId="454"/>
            <ac:picMk id="5" creationId="{D66E47C8-4FB0-401F-A569-3550EFCE5DCF}"/>
          </ac:picMkLst>
        </pc:picChg>
        <pc:picChg chg="add del mod">
          <ac:chgData name="Priscilla O'Connor" userId="d3b9681a-6783-45a0-a9cd-fbceb3f6df13" providerId="ADAL" clId="{6BACD77C-3DF6-4F59-B58F-A1E5550CB0C8}" dt="2022-08-01T22:23:22.682" v="77" actId="478"/>
          <ac:picMkLst>
            <pc:docMk/>
            <pc:sldMk cId="3040479457" sldId="454"/>
            <ac:picMk id="6" creationId="{3CFFE1DE-ED7F-F48E-4516-D259FE00AC51}"/>
          </ac:picMkLst>
        </pc:picChg>
        <pc:picChg chg="add mod">
          <ac:chgData name="Priscilla O'Connor" userId="d3b9681a-6783-45a0-a9cd-fbceb3f6df13" providerId="ADAL" clId="{6BACD77C-3DF6-4F59-B58F-A1E5550CB0C8}" dt="2022-08-01T22:23:47.838" v="86" actId="1076"/>
          <ac:picMkLst>
            <pc:docMk/>
            <pc:sldMk cId="3040479457" sldId="454"/>
            <ac:picMk id="8" creationId="{23FB15D2-ABF7-2D76-0218-32336CBE73AA}"/>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B0BBB5A-1A68-024C-B8DF-62243DF77E89}" type="datetimeFigureOut">
              <a:rPr lang="en-US" smtClean="0"/>
              <a:t>11/22/2024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F38F176-347D-8C4B-9535-ABB6EF855152}" type="slidenum">
              <a:rPr lang="en-US" smtClean="0"/>
              <a:t>‹#›</a:t>
            </a:fld>
            <a:endParaRPr lang="en-US"/>
          </a:p>
        </p:txBody>
      </p:sp>
    </p:spTree>
    <p:extLst>
      <p:ext uri="{BB962C8B-B14F-4D97-AF65-F5344CB8AC3E}">
        <p14:creationId xmlns:p14="http://schemas.microsoft.com/office/powerpoint/2010/main" val="18935222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6" name="Google Shape;156;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722516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6" name="Google Shape;156;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731455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6" name="Google Shape;156;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051098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6" name="Google Shape;156;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527216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6" name="Google Shape;156;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299062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6" name="Google Shape;156;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2486917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Front Cover">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41C9A0-4482-9442-A89B-899CE9C10312}"/>
              </a:ext>
            </a:extLst>
          </p:cNvPr>
          <p:cNvSpPr>
            <a:spLocks noGrp="1"/>
          </p:cNvSpPr>
          <p:nvPr>
            <p:ph type="ctrTitle" hasCustomPrompt="1"/>
          </p:nvPr>
        </p:nvSpPr>
        <p:spPr>
          <a:xfrm>
            <a:off x="0" y="4282280"/>
            <a:ext cx="5949244" cy="1655763"/>
          </a:xfrm>
          <a:prstGeom prst="rect">
            <a:avLst/>
          </a:prstGeom>
        </p:spPr>
        <p:txBody>
          <a:bodyPr anchor="b">
            <a:normAutofit/>
          </a:bodyPr>
          <a:lstStyle>
            <a:lvl1pPr algn="ctr">
              <a:defRPr sz="5400" b="1" i="0" baseline="0">
                <a:solidFill>
                  <a:schemeClr val="bg1"/>
                </a:solidFill>
                <a:latin typeface="Calibri" panose="020F0502020204030204" pitchFamily="34" charset="0"/>
              </a:defRPr>
            </a:lvl1pPr>
          </a:lstStyle>
          <a:p>
            <a:r>
              <a:rPr lang="en-US" dirty="0"/>
              <a:t>Click to add title</a:t>
            </a:r>
          </a:p>
        </p:txBody>
      </p:sp>
      <p:sp>
        <p:nvSpPr>
          <p:cNvPr id="3" name="Subtitle 2">
            <a:extLst>
              <a:ext uri="{FF2B5EF4-FFF2-40B4-BE49-F238E27FC236}">
                <a16:creationId xmlns:a16="http://schemas.microsoft.com/office/drawing/2014/main" id="{48D5CC1A-293D-3B45-BD21-92CD30C418C9}"/>
              </a:ext>
            </a:extLst>
          </p:cNvPr>
          <p:cNvSpPr>
            <a:spLocks noGrp="1"/>
          </p:cNvSpPr>
          <p:nvPr>
            <p:ph type="subTitle" idx="1" hasCustomPrompt="1"/>
          </p:nvPr>
        </p:nvSpPr>
        <p:spPr>
          <a:xfrm>
            <a:off x="0" y="6030119"/>
            <a:ext cx="5949244" cy="1655762"/>
          </a:xfrm>
        </p:spPr>
        <p:txBody>
          <a:bodyPr>
            <a:normAutofit/>
          </a:bodyPr>
          <a:lstStyle>
            <a:lvl1pPr marL="0" indent="0" algn="ctr">
              <a:buNone/>
              <a:defRPr sz="20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subtitle</a:t>
            </a:r>
          </a:p>
        </p:txBody>
      </p:sp>
    </p:spTree>
    <p:extLst>
      <p:ext uri="{BB962C8B-B14F-4D97-AF65-F5344CB8AC3E}">
        <p14:creationId xmlns:p14="http://schemas.microsoft.com/office/powerpoint/2010/main" val="33953779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551B8B-0D23-044A-BF6F-F9A6FA5F39A9}"/>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7C6AA52A-BDEA-E841-9172-8CB97072DCD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a:p>
        </p:txBody>
      </p:sp>
      <p:sp>
        <p:nvSpPr>
          <p:cNvPr id="4" name="Text Placeholder 3">
            <a:extLst>
              <a:ext uri="{FF2B5EF4-FFF2-40B4-BE49-F238E27FC236}">
                <a16:creationId xmlns:a16="http://schemas.microsoft.com/office/drawing/2014/main" id="{3A52C060-80EB-674F-831D-99B8DA9F119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CB6E1151-F0CC-C44A-9F9D-0741085175F9}"/>
              </a:ext>
            </a:extLst>
          </p:cNvPr>
          <p:cNvSpPr>
            <a:spLocks noGrp="1"/>
          </p:cNvSpPr>
          <p:nvPr>
            <p:ph type="dt" sz="half" idx="10"/>
          </p:nvPr>
        </p:nvSpPr>
        <p:spPr/>
        <p:txBody>
          <a:bodyPr/>
          <a:lstStyle/>
          <a:p>
            <a:fld id="{19DE580D-3BBB-A04E-8941-C61653F1542B}" type="datetimeFigureOut">
              <a:rPr lang="en-US" smtClean="0"/>
              <a:t>11/22/2024</a:t>
            </a:fld>
            <a:endParaRPr lang="en-US"/>
          </a:p>
        </p:txBody>
      </p:sp>
      <p:sp>
        <p:nvSpPr>
          <p:cNvPr id="6" name="Footer Placeholder 5">
            <a:extLst>
              <a:ext uri="{FF2B5EF4-FFF2-40B4-BE49-F238E27FC236}">
                <a16:creationId xmlns:a16="http://schemas.microsoft.com/office/drawing/2014/main" id="{2665EEDF-74A2-2742-9B65-278199BE766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E375A2C-D93D-3D40-9929-285D3ECC07E9}"/>
              </a:ext>
            </a:extLst>
          </p:cNvPr>
          <p:cNvSpPr>
            <a:spLocks noGrp="1"/>
          </p:cNvSpPr>
          <p:nvPr>
            <p:ph type="sldNum" sz="quarter" idx="12"/>
          </p:nvPr>
        </p:nvSpPr>
        <p:spPr/>
        <p:txBody>
          <a:bodyPr/>
          <a:lstStyle/>
          <a:p>
            <a:fld id="{9519FE0C-6316-AF4A-B865-4D6165581326}" type="slidenum">
              <a:rPr lang="en-US" smtClean="0"/>
              <a:t>‹#›</a:t>
            </a:fld>
            <a:endParaRPr lang="en-US"/>
          </a:p>
        </p:txBody>
      </p:sp>
    </p:spTree>
    <p:extLst>
      <p:ext uri="{BB962C8B-B14F-4D97-AF65-F5344CB8AC3E}">
        <p14:creationId xmlns:p14="http://schemas.microsoft.com/office/powerpoint/2010/main" val="2193008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8AB0B1-0CA1-B84D-BECF-116CCF04B44C}"/>
              </a:ext>
            </a:extLst>
          </p:cNvPr>
          <p:cNvSpPr>
            <a:spLocks noGrp="1"/>
          </p:cNvSpPr>
          <p:nvPr>
            <p:ph type="title"/>
          </p:nvPr>
        </p:nvSpPr>
        <p:spPr>
          <a:xfrm>
            <a:off x="838200" y="365125"/>
            <a:ext cx="10515600" cy="1325563"/>
          </a:xfrm>
          <a:prstGeom prst="rect">
            <a:avLst/>
          </a:prstGeom>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D63A4A60-CC5E-CE41-8EA1-4C1E3CEE7241}"/>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2BD8F49B-3CB8-2846-9CBE-404BCE5B069A}"/>
              </a:ext>
            </a:extLst>
          </p:cNvPr>
          <p:cNvSpPr>
            <a:spLocks noGrp="1"/>
          </p:cNvSpPr>
          <p:nvPr>
            <p:ph type="dt" sz="half" idx="10"/>
          </p:nvPr>
        </p:nvSpPr>
        <p:spPr/>
        <p:txBody>
          <a:bodyPr/>
          <a:lstStyle/>
          <a:p>
            <a:fld id="{19DE580D-3BBB-A04E-8941-C61653F1542B}" type="datetimeFigureOut">
              <a:rPr lang="en-US" smtClean="0"/>
              <a:t>11/22/2024</a:t>
            </a:fld>
            <a:endParaRPr lang="en-US"/>
          </a:p>
        </p:txBody>
      </p:sp>
      <p:sp>
        <p:nvSpPr>
          <p:cNvPr id="5" name="Footer Placeholder 4">
            <a:extLst>
              <a:ext uri="{FF2B5EF4-FFF2-40B4-BE49-F238E27FC236}">
                <a16:creationId xmlns:a16="http://schemas.microsoft.com/office/drawing/2014/main" id="{C2534AC4-B091-F442-84C8-2D63E920171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2ACD6C2-B1BE-7B47-8743-436061AB4B51}"/>
              </a:ext>
            </a:extLst>
          </p:cNvPr>
          <p:cNvSpPr>
            <a:spLocks noGrp="1"/>
          </p:cNvSpPr>
          <p:nvPr>
            <p:ph type="sldNum" sz="quarter" idx="12"/>
          </p:nvPr>
        </p:nvSpPr>
        <p:spPr/>
        <p:txBody>
          <a:bodyPr/>
          <a:lstStyle/>
          <a:p>
            <a:fld id="{9519FE0C-6316-AF4A-B865-4D6165581326}" type="slidenum">
              <a:rPr lang="en-US" smtClean="0"/>
              <a:t>‹#›</a:t>
            </a:fld>
            <a:endParaRPr lang="en-US"/>
          </a:p>
        </p:txBody>
      </p:sp>
    </p:spTree>
    <p:extLst>
      <p:ext uri="{BB962C8B-B14F-4D97-AF65-F5344CB8AC3E}">
        <p14:creationId xmlns:p14="http://schemas.microsoft.com/office/powerpoint/2010/main" val="306867647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AF980EA-2BBC-AA49-A89E-07F12B3EA4BD}"/>
              </a:ext>
            </a:extLst>
          </p:cNvPr>
          <p:cNvSpPr>
            <a:spLocks noGrp="1"/>
          </p:cNvSpPr>
          <p:nvPr>
            <p:ph type="title" orient="vert"/>
          </p:nvPr>
        </p:nvSpPr>
        <p:spPr>
          <a:xfrm>
            <a:off x="8724900" y="365125"/>
            <a:ext cx="2628900" cy="5811838"/>
          </a:xfrm>
          <a:prstGeom prst="rect">
            <a:avLst/>
          </a:prstGeo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CC9A62D0-76C2-1844-8DB0-3FA7FCC1E2F7}"/>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2BCF00DE-82FE-8442-B3FD-AC6FB2B8AF95}"/>
              </a:ext>
            </a:extLst>
          </p:cNvPr>
          <p:cNvSpPr>
            <a:spLocks noGrp="1"/>
          </p:cNvSpPr>
          <p:nvPr>
            <p:ph type="dt" sz="half" idx="10"/>
          </p:nvPr>
        </p:nvSpPr>
        <p:spPr/>
        <p:txBody>
          <a:bodyPr/>
          <a:lstStyle/>
          <a:p>
            <a:fld id="{19DE580D-3BBB-A04E-8941-C61653F1542B}" type="datetimeFigureOut">
              <a:rPr lang="en-US" smtClean="0"/>
              <a:t>11/22/2024</a:t>
            </a:fld>
            <a:endParaRPr lang="en-US"/>
          </a:p>
        </p:txBody>
      </p:sp>
      <p:sp>
        <p:nvSpPr>
          <p:cNvPr id="5" name="Footer Placeholder 4">
            <a:extLst>
              <a:ext uri="{FF2B5EF4-FFF2-40B4-BE49-F238E27FC236}">
                <a16:creationId xmlns:a16="http://schemas.microsoft.com/office/drawing/2014/main" id="{A9652F60-9932-C944-9B81-AB8D57F9881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B197051-0340-5D44-83C6-94E580FE1A88}"/>
              </a:ext>
            </a:extLst>
          </p:cNvPr>
          <p:cNvSpPr>
            <a:spLocks noGrp="1"/>
          </p:cNvSpPr>
          <p:nvPr>
            <p:ph type="sldNum" sz="quarter" idx="12"/>
          </p:nvPr>
        </p:nvSpPr>
        <p:spPr/>
        <p:txBody>
          <a:bodyPr/>
          <a:lstStyle/>
          <a:p>
            <a:fld id="{9519FE0C-6316-AF4A-B865-4D6165581326}" type="slidenum">
              <a:rPr lang="en-US" smtClean="0"/>
              <a:t>‹#›</a:t>
            </a:fld>
            <a:endParaRPr lang="en-US"/>
          </a:p>
        </p:txBody>
      </p:sp>
    </p:spTree>
    <p:extLst>
      <p:ext uri="{BB962C8B-B14F-4D97-AF65-F5344CB8AC3E}">
        <p14:creationId xmlns:p14="http://schemas.microsoft.com/office/powerpoint/2010/main" val="17301472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Faded background">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456338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D92C50-7AE3-2B41-8AE9-389E726DBC48}"/>
              </a:ext>
            </a:extLst>
          </p:cNvPr>
          <p:cNvSpPr>
            <a:spLocks noGrp="1"/>
          </p:cNvSpPr>
          <p:nvPr>
            <p:ph type="title"/>
          </p:nvPr>
        </p:nvSpPr>
        <p:spPr>
          <a:xfrm>
            <a:off x="838200" y="365125"/>
            <a:ext cx="10515600" cy="1325563"/>
          </a:xfrm>
          <a:prstGeom prst="rect">
            <a:avLst/>
          </a:prstGeom>
        </p:spPr>
        <p:txBody>
          <a:bodyPr>
            <a:normAutofit/>
          </a:bodyPr>
          <a:lstStyle>
            <a:lvl1pPr>
              <a:defRPr sz="3200"/>
            </a:lvl1pPr>
          </a:lstStyle>
          <a:p>
            <a:r>
              <a:rPr lang="en-GB" dirty="0"/>
              <a:t>Click to edit Master title style</a:t>
            </a:r>
            <a:endParaRPr lang="en-US" dirty="0"/>
          </a:p>
        </p:txBody>
      </p:sp>
      <p:sp>
        <p:nvSpPr>
          <p:cNvPr id="3" name="Content Placeholder 2">
            <a:extLst>
              <a:ext uri="{FF2B5EF4-FFF2-40B4-BE49-F238E27FC236}">
                <a16:creationId xmlns:a16="http://schemas.microsoft.com/office/drawing/2014/main" id="{7CD3637A-0848-E04B-A153-9EAAB3D1C4D1}"/>
              </a:ext>
            </a:extLst>
          </p:cNvPr>
          <p:cNvSpPr>
            <a:spLocks noGrp="1"/>
          </p:cNvSpPr>
          <p:nvPr>
            <p:ph idx="1"/>
          </p:nvPr>
        </p:nvSpPr>
        <p:spPr/>
        <p:txBody>
          <a:bodyPr>
            <a:normAutofit/>
          </a:bodyPr>
          <a:lstStyle>
            <a:lvl1pPr>
              <a:defRPr sz="2400"/>
            </a:lvl1pPr>
            <a:lvl2pPr>
              <a:defRPr sz="2400"/>
            </a:lvl2pPr>
            <a:lvl3pPr>
              <a:defRPr sz="2400"/>
            </a:lvl3pPr>
            <a:lvl4pPr>
              <a:defRPr sz="2400"/>
            </a:lvl4pPr>
            <a:lvl5pPr>
              <a:defRPr sz="24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4" name="Date Placeholder 3">
            <a:extLst>
              <a:ext uri="{FF2B5EF4-FFF2-40B4-BE49-F238E27FC236}">
                <a16:creationId xmlns:a16="http://schemas.microsoft.com/office/drawing/2014/main" id="{AEA33AAA-FF5D-2C40-B59D-233C98FD1D81}"/>
              </a:ext>
            </a:extLst>
          </p:cNvPr>
          <p:cNvSpPr>
            <a:spLocks noGrp="1"/>
          </p:cNvSpPr>
          <p:nvPr>
            <p:ph type="dt" sz="half" idx="10"/>
          </p:nvPr>
        </p:nvSpPr>
        <p:spPr/>
        <p:txBody>
          <a:bodyPr/>
          <a:lstStyle/>
          <a:p>
            <a:fld id="{19DE580D-3BBB-A04E-8941-C61653F1542B}" type="datetimeFigureOut">
              <a:rPr lang="en-US" smtClean="0"/>
              <a:t>11/22/2024</a:t>
            </a:fld>
            <a:endParaRPr lang="en-US"/>
          </a:p>
        </p:txBody>
      </p:sp>
      <p:sp>
        <p:nvSpPr>
          <p:cNvPr id="5" name="Footer Placeholder 4">
            <a:extLst>
              <a:ext uri="{FF2B5EF4-FFF2-40B4-BE49-F238E27FC236}">
                <a16:creationId xmlns:a16="http://schemas.microsoft.com/office/drawing/2014/main" id="{F6BF9DA9-7A0D-AA49-B253-5A7D3A37F12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A2052E3-A1BC-7D4B-A261-C6A7E4D5C4D1}"/>
              </a:ext>
            </a:extLst>
          </p:cNvPr>
          <p:cNvSpPr>
            <a:spLocks noGrp="1"/>
          </p:cNvSpPr>
          <p:nvPr>
            <p:ph type="sldNum" sz="quarter" idx="12"/>
          </p:nvPr>
        </p:nvSpPr>
        <p:spPr/>
        <p:txBody>
          <a:bodyPr/>
          <a:lstStyle/>
          <a:p>
            <a:fld id="{9519FE0C-6316-AF4A-B865-4D6165581326}" type="slidenum">
              <a:rPr lang="en-US" smtClean="0"/>
              <a:t>‹#›</a:t>
            </a:fld>
            <a:endParaRPr lang="en-US"/>
          </a:p>
        </p:txBody>
      </p:sp>
    </p:spTree>
    <p:extLst>
      <p:ext uri="{BB962C8B-B14F-4D97-AF65-F5344CB8AC3E}">
        <p14:creationId xmlns:p14="http://schemas.microsoft.com/office/powerpoint/2010/main" val="36228294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D99F82-70BE-DB47-BA5A-63E6C4F48445}"/>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4D25C967-BB96-6F4C-AF25-EB40B9469EA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7D01295A-01FB-564E-BFC7-0A3713AC283A}"/>
              </a:ext>
            </a:extLst>
          </p:cNvPr>
          <p:cNvSpPr>
            <a:spLocks noGrp="1"/>
          </p:cNvSpPr>
          <p:nvPr>
            <p:ph type="dt" sz="half" idx="10"/>
          </p:nvPr>
        </p:nvSpPr>
        <p:spPr/>
        <p:txBody>
          <a:bodyPr/>
          <a:lstStyle/>
          <a:p>
            <a:fld id="{19DE580D-3BBB-A04E-8941-C61653F1542B}" type="datetimeFigureOut">
              <a:rPr lang="en-US" smtClean="0"/>
              <a:t>11/22/2024</a:t>
            </a:fld>
            <a:endParaRPr lang="en-US"/>
          </a:p>
        </p:txBody>
      </p:sp>
      <p:sp>
        <p:nvSpPr>
          <p:cNvPr id="5" name="Footer Placeholder 4">
            <a:extLst>
              <a:ext uri="{FF2B5EF4-FFF2-40B4-BE49-F238E27FC236}">
                <a16:creationId xmlns:a16="http://schemas.microsoft.com/office/drawing/2014/main" id="{E2BEC7B2-74AD-6441-AF8A-A65B380351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EB35615-8DCB-B544-8903-401AA67B61A6}"/>
              </a:ext>
            </a:extLst>
          </p:cNvPr>
          <p:cNvSpPr>
            <a:spLocks noGrp="1"/>
          </p:cNvSpPr>
          <p:nvPr>
            <p:ph type="sldNum" sz="quarter" idx="12"/>
          </p:nvPr>
        </p:nvSpPr>
        <p:spPr/>
        <p:txBody>
          <a:bodyPr/>
          <a:lstStyle/>
          <a:p>
            <a:fld id="{9519FE0C-6316-AF4A-B865-4D6165581326}" type="slidenum">
              <a:rPr lang="en-US" smtClean="0"/>
              <a:t>‹#›</a:t>
            </a:fld>
            <a:endParaRPr lang="en-US"/>
          </a:p>
        </p:txBody>
      </p:sp>
    </p:spTree>
    <p:extLst>
      <p:ext uri="{BB962C8B-B14F-4D97-AF65-F5344CB8AC3E}">
        <p14:creationId xmlns:p14="http://schemas.microsoft.com/office/powerpoint/2010/main" val="21876299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AFD5B7-F4ED-9946-BC8D-42550B1B9A0E}"/>
              </a:ext>
            </a:extLst>
          </p:cNvPr>
          <p:cNvSpPr>
            <a:spLocks noGrp="1"/>
          </p:cNvSpPr>
          <p:nvPr>
            <p:ph type="title"/>
          </p:nvPr>
        </p:nvSpPr>
        <p:spPr>
          <a:xfrm>
            <a:off x="838200" y="365125"/>
            <a:ext cx="10515600" cy="1325563"/>
          </a:xfrm>
          <a:prstGeom prst="rect">
            <a:avLst/>
          </a:prstGeom>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00C007E0-5108-634B-BB02-0DC42D199C03}"/>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C1095386-C1C6-464A-BDBF-1BEB6C563B9F}"/>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397993D5-C317-8442-BEB8-ED05745DA49D}"/>
              </a:ext>
            </a:extLst>
          </p:cNvPr>
          <p:cNvSpPr>
            <a:spLocks noGrp="1"/>
          </p:cNvSpPr>
          <p:nvPr>
            <p:ph type="dt" sz="half" idx="10"/>
          </p:nvPr>
        </p:nvSpPr>
        <p:spPr/>
        <p:txBody>
          <a:bodyPr/>
          <a:lstStyle/>
          <a:p>
            <a:fld id="{19DE580D-3BBB-A04E-8941-C61653F1542B}" type="datetimeFigureOut">
              <a:rPr lang="en-US" smtClean="0"/>
              <a:t>11/22/2024</a:t>
            </a:fld>
            <a:endParaRPr lang="en-US"/>
          </a:p>
        </p:txBody>
      </p:sp>
      <p:sp>
        <p:nvSpPr>
          <p:cNvPr id="6" name="Footer Placeholder 5">
            <a:extLst>
              <a:ext uri="{FF2B5EF4-FFF2-40B4-BE49-F238E27FC236}">
                <a16:creationId xmlns:a16="http://schemas.microsoft.com/office/drawing/2014/main" id="{418964F4-6A7B-E34D-A847-420CDCEE84E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3253393-EF10-514F-9C09-B9EAA35F4A52}"/>
              </a:ext>
            </a:extLst>
          </p:cNvPr>
          <p:cNvSpPr>
            <a:spLocks noGrp="1"/>
          </p:cNvSpPr>
          <p:nvPr>
            <p:ph type="sldNum" sz="quarter" idx="12"/>
          </p:nvPr>
        </p:nvSpPr>
        <p:spPr/>
        <p:txBody>
          <a:bodyPr/>
          <a:lstStyle/>
          <a:p>
            <a:fld id="{9519FE0C-6316-AF4A-B865-4D6165581326}" type="slidenum">
              <a:rPr lang="en-US" smtClean="0"/>
              <a:t>‹#›</a:t>
            </a:fld>
            <a:endParaRPr lang="en-US"/>
          </a:p>
        </p:txBody>
      </p:sp>
    </p:spTree>
    <p:extLst>
      <p:ext uri="{BB962C8B-B14F-4D97-AF65-F5344CB8AC3E}">
        <p14:creationId xmlns:p14="http://schemas.microsoft.com/office/powerpoint/2010/main" val="25528342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2FCF97-E616-FB41-B997-AAD67BEF4621}"/>
              </a:ext>
            </a:extLst>
          </p:cNvPr>
          <p:cNvSpPr>
            <a:spLocks noGrp="1"/>
          </p:cNvSpPr>
          <p:nvPr>
            <p:ph type="title"/>
          </p:nvPr>
        </p:nvSpPr>
        <p:spPr>
          <a:xfrm>
            <a:off x="839788" y="365125"/>
            <a:ext cx="10515600" cy="1325563"/>
          </a:xfrm>
          <a:prstGeom prst="rect">
            <a:avLst/>
          </a:prstGeo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EBB97D44-B745-5E4F-AA37-C8835E9384F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C75B5580-42B7-9148-8318-CE6D44AE4EF1}"/>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FDC44558-AB54-7B4C-B107-CBF905D890B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BDD07F08-05DF-DE47-9DD0-8FCBE393B222}"/>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C5E8DE82-310A-9942-9C96-084BC373C190}"/>
              </a:ext>
            </a:extLst>
          </p:cNvPr>
          <p:cNvSpPr>
            <a:spLocks noGrp="1"/>
          </p:cNvSpPr>
          <p:nvPr>
            <p:ph type="dt" sz="half" idx="10"/>
          </p:nvPr>
        </p:nvSpPr>
        <p:spPr/>
        <p:txBody>
          <a:bodyPr/>
          <a:lstStyle/>
          <a:p>
            <a:fld id="{19DE580D-3BBB-A04E-8941-C61653F1542B}" type="datetimeFigureOut">
              <a:rPr lang="en-US" smtClean="0"/>
              <a:t>11/22/2024</a:t>
            </a:fld>
            <a:endParaRPr lang="en-US"/>
          </a:p>
        </p:txBody>
      </p:sp>
      <p:sp>
        <p:nvSpPr>
          <p:cNvPr id="8" name="Footer Placeholder 7">
            <a:extLst>
              <a:ext uri="{FF2B5EF4-FFF2-40B4-BE49-F238E27FC236}">
                <a16:creationId xmlns:a16="http://schemas.microsoft.com/office/drawing/2014/main" id="{072A6E93-CC1A-854D-8E7A-F3A38BA2A8F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C6BA5B0-0C75-524F-964B-BC9CC1548B9F}"/>
              </a:ext>
            </a:extLst>
          </p:cNvPr>
          <p:cNvSpPr>
            <a:spLocks noGrp="1"/>
          </p:cNvSpPr>
          <p:nvPr>
            <p:ph type="sldNum" sz="quarter" idx="12"/>
          </p:nvPr>
        </p:nvSpPr>
        <p:spPr/>
        <p:txBody>
          <a:bodyPr/>
          <a:lstStyle/>
          <a:p>
            <a:fld id="{9519FE0C-6316-AF4A-B865-4D6165581326}" type="slidenum">
              <a:rPr lang="en-US" smtClean="0"/>
              <a:t>‹#›</a:t>
            </a:fld>
            <a:endParaRPr lang="en-US"/>
          </a:p>
        </p:txBody>
      </p:sp>
    </p:spTree>
    <p:extLst>
      <p:ext uri="{BB962C8B-B14F-4D97-AF65-F5344CB8AC3E}">
        <p14:creationId xmlns:p14="http://schemas.microsoft.com/office/powerpoint/2010/main" val="32422922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4C9007-116F-9049-BA96-6361E9FD9405}"/>
              </a:ext>
            </a:extLst>
          </p:cNvPr>
          <p:cNvSpPr>
            <a:spLocks noGrp="1"/>
          </p:cNvSpPr>
          <p:nvPr>
            <p:ph type="title"/>
          </p:nvPr>
        </p:nvSpPr>
        <p:spPr>
          <a:xfrm>
            <a:off x="838200" y="365125"/>
            <a:ext cx="10515600" cy="1325563"/>
          </a:xfrm>
          <a:prstGeom prst="rect">
            <a:avLst/>
          </a:prstGeom>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00D0FBC1-A4A5-484C-8079-CA74C728B78D}"/>
              </a:ext>
            </a:extLst>
          </p:cNvPr>
          <p:cNvSpPr>
            <a:spLocks noGrp="1"/>
          </p:cNvSpPr>
          <p:nvPr>
            <p:ph type="dt" sz="half" idx="10"/>
          </p:nvPr>
        </p:nvSpPr>
        <p:spPr/>
        <p:txBody>
          <a:bodyPr/>
          <a:lstStyle/>
          <a:p>
            <a:fld id="{19DE580D-3BBB-A04E-8941-C61653F1542B}" type="datetimeFigureOut">
              <a:rPr lang="en-US" smtClean="0"/>
              <a:t>11/22/2024</a:t>
            </a:fld>
            <a:endParaRPr lang="en-US"/>
          </a:p>
        </p:txBody>
      </p:sp>
      <p:sp>
        <p:nvSpPr>
          <p:cNvPr id="4" name="Footer Placeholder 3">
            <a:extLst>
              <a:ext uri="{FF2B5EF4-FFF2-40B4-BE49-F238E27FC236}">
                <a16:creationId xmlns:a16="http://schemas.microsoft.com/office/drawing/2014/main" id="{9B361BBB-8752-E14B-8BA9-991B2264A32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7F53577-58C1-2F4F-8F35-A3042709B53D}"/>
              </a:ext>
            </a:extLst>
          </p:cNvPr>
          <p:cNvSpPr>
            <a:spLocks noGrp="1"/>
          </p:cNvSpPr>
          <p:nvPr>
            <p:ph type="sldNum" sz="quarter" idx="12"/>
          </p:nvPr>
        </p:nvSpPr>
        <p:spPr/>
        <p:txBody>
          <a:bodyPr/>
          <a:lstStyle/>
          <a:p>
            <a:fld id="{9519FE0C-6316-AF4A-B865-4D6165581326}" type="slidenum">
              <a:rPr lang="en-US" smtClean="0"/>
              <a:t>‹#›</a:t>
            </a:fld>
            <a:endParaRPr lang="en-US"/>
          </a:p>
        </p:txBody>
      </p:sp>
    </p:spTree>
    <p:extLst>
      <p:ext uri="{BB962C8B-B14F-4D97-AF65-F5344CB8AC3E}">
        <p14:creationId xmlns:p14="http://schemas.microsoft.com/office/powerpoint/2010/main" val="8093672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0182B8D-FF3E-B44A-96FE-20C9D6A1394C}"/>
              </a:ext>
            </a:extLst>
          </p:cNvPr>
          <p:cNvSpPr>
            <a:spLocks noGrp="1"/>
          </p:cNvSpPr>
          <p:nvPr>
            <p:ph type="dt" sz="half" idx="10"/>
          </p:nvPr>
        </p:nvSpPr>
        <p:spPr/>
        <p:txBody>
          <a:bodyPr/>
          <a:lstStyle/>
          <a:p>
            <a:fld id="{19DE580D-3BBB-A04E-8941-C61653F1542B}" type="datetimeFigureOut">
              <a:rPr lang="en-US" smtClean="0"/>
              <a:t>11/22/2024</a:t>
            </a:fld>
            <a:endParaRPr lang="en-US"/>
          </a:p>
        </p:txBody>
      </p:sp>
      <p:sp>
        <p:nvSpPr>
          <p:cNvPr id="3" name="Footer Placeholder 2">
            <a:extLst>
              <a:ext uri="{FF2B5EF4-FFF2-40B4-BE49-F238E27FC236}">
                <a16:creationId xmlns:a16="http://schemas.microsoft.com/office/drawing/2014/main" id="{05704A25-737A-0B4B-90E3-3CC1B9885F0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39918F6-CD3F-EC43-BCBE-27C099066D23}"/>
              </a:ext>
            </a:extLst>
          </p:cNvPr>
          <p:cNvSpPr>
            <a:spLocks noGrp="1"/>
          </p:cNvSpPr>
          <p:nvPr>
            <p:ph type="sldNum" sz="quarter" idx="12"/>
          </p:nvPr>
        </p:nvSpPr>
        <p:spPr/>
        <p:txBody>
          <a:bodyPr/>
          <a:lstStyle/>
          <a:p>
            <a:fld id="{9519FE0C-6316-AF4A-B865-4D6165581326}" type="slidenum">
              <a:rPr lang="en-US" smtClean="0"/>
              <a:t>‹#›</a:t>
            </a:fld>
            <a:endParaRPr lang="en-US"/>
          </a:p>
        </p:txBody>
      </p:sp>
    </p:spTree>
    <p:extLst>
      <p:ext uri="{BB962C8B-B14F-4D97-AF65-F5344CB8AC3E}">
        <p14:creationId xmlns:p14="http://schemas.microsoft.com/office/powerpoint/2010/main" val="13241925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86B055-E7DE-8342-9CFE-E9539573BEAE}"/>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AC465856-121E-B346-9B1B-B85F68E3A0F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805C49C1-C556-BB4B-86F4-0AFC1A83F88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7F7AE0DF-F478-C341-BA66-22C116B92A27}"/>
              </a:ext>
            </a:extLst>
          </p:cNvPr>
          <p:cNvSpPr>
            <a:spLocks noGrp="1"/>
          </p:cNvSpPr>
          <p:nvPr>
            <p:ph type="dt" sz="half" idx="10"/>
          </p:nvPr>
        </p:nvSpPr>
        <p:spPr/>
        <p:txBody>
          <a:bodyPr/>
          <a:lstStyle/>
          <a:p>
            <a:fld id="{19DE580D-3BBB-A04E-8941-C61653F1542B}" type="datetimeFigureOut">
              <a:rPr lang="en-US" smtClean="0"/>
              <a:t>11/22/2024</a:t>
            </a:fld>
            <a:endParaRPr lang="en-US"/>
          </a:p>
        </p:txBody>
      </p:sp>
      <p:sp>
        <p:nvSpPr>
          <p:cNvPr id="6" name="Footer Placeholder 5">
            <a:extLst>
              <a:ext uri="{FF2B5EF4-FFF2-40B4-BE49-F238E27FC236}">
                <a16:creationId xmlns:a16="http://schemas.microsoft.com/office/drawing/2014/main" id="{336EC18F-EAAD-8545-8FCE-55BD635392F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12D8E9E-AEF6-AC45-B375-4B9FC0E32DDE}"/>
              </a:ext>
            </a:extLst>
          </p:cNvPr>
          <p:cNvSpPr>
            <a:spLocks noGrp="1"/>
          </p:cNvSpPr>
          <p:nvPr>
            <p:ph type="sldNum" sz="quarter" idx="12"/>
          </p:nvPr>
        </p:nvSpPr>
        <p:spPr/>
        <p:txBody>
          <a:bodyPr/>
          <a:lstStyle/>
          <a:p>
            <a:fld id="{9519FE0C-6316-AF4A-B865-4D6165581326}" type="slidenum">
              <a:rPr lang="en-US" smtClean="0"/>
              <a:t>‹#›</a:t>
            </a:fld>
            <a:endParaRPr lang="en-US"/>
          </a:p>
        </p:txBody>
      </p:sp>
    </p:spTree>
    <p:extLst>
      <p:ext uri="{BB962C8B-B14F-4D97-AF65-F5344CB8AC3E}">
        <p14:creationId xmlns:p14="http://schemas.microsoft.com/office/powerpoint/2010/main" val="23680454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6B9ECB0-C630-204D-BC29-C23979A3750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4" name="Date Placeholder 3">
            <a:extLst>
              <a:ext uri="{FF2B5EF4-FFF2-40B4-BE49-F238E27FC236}">
                <a16:creationId xmlns:a16="http://schemas.microsoft.com/office/drawing/2014/main" id="{51211013-8E0B-2C4B-87D3-C5608FB3606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9DE580D-3BBB-A04E-8941-C61653F1542B}" type="datetimeFigureOut">
              <a:rPr lang="en-US" smtClean="0"/>
              <a:t>11/22/2024</a:t>
            </a:fld>
            <a:endParaRPr lang="en-US"/>
          </a:p>
        </p:txBody>
      </p:sp>
      <p:sp>
        <p:nvSpPr>
          <p:cNvPr id="5" name="Footer Placeholder 4">
            <a:extLst>
              <a:ext uri="{FF2B5EF4-FFF2-40B4-BE49-F238E27FC236}">
                <a16:creationId xmlns:a16="http://schemas.microsoft.com/office/drawing/2014/main" id="{B4B5B461-2F18-ED40-B4AD-D5CFCDAA42F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73A45E9-8DB7-8243-A31E-241E17D504C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519FE0C-6316-AF4A-B865-4D6165581326}" type="slidenum">
              <a:rPr lang="en-US" smtClean="0"/>
              <a:t>‹#›</a:t>
            </a:fld>
            <a:endParaRPr lang="en-US"/>
          </a:p>
        </p:txBody>
      </p:sp>
      <p:sp>
        <p:nvSpPr>
          <p:cNvPr id="7" name="Title Placeholder 6">
            <a:extLst>
              <a:ext uri="{FF2B5EF4-FFF2-40B4-BE49-F238E27FC236}">
                <a16:creationId xmlns:a16="http://schemas.microsoft.com/office/drawing/2014/main" id="{EC699637-C3AA-E945-AE17-3DBD7F1599D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Tree>
    <p:extLst>
      <p:ext uri="{BB962C8B-B14F-4D97-AF65-F5344CB8AC3E}">
        <p14:creationId xmlns:p14="http://schemas.microsoft.com/office/powerpoint/2010/main" val="3092150232"/>
      </p:ext>
    </p:extLst>
  </p:cSld>
  <p:clrMap bg1="lt1" tx1="dk1" bg2="lt2" tx2="dk2" accent1="accent1" accent2="accent2" accent3="accent3" accent4="accent4" accent5="accent5" accent6="accent6" hlink="hlink" folHlink="folHlink"/>
  <p:sldLayoutIdLst>
    <p:sldLayoutId id="2147483649" r:id="rId1"/>
    <p:sldLayoutId id="2147483663" r:id="rId2"/>
    <p:sldLayoutId id="2147483668"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xStyles>
    <p:titleStyle>
      <a:lvl1pPr algn="l" defTabSz="914400" rtl="0" eaLnBrk="1" latinLnBrk="0" hangingPunct="1">
        <a:lnSpc>
          <a:spcPct val="90000"/>
        </a:lnSpc>
        <a:spcBef>
          <a:spcPct val="0"/>
        </a:spcBef>
        <a:buNone/>
        <a:defRPr sz="32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13E3D6-CDCF-284A-9984-0E744737305E}"/>
              </a:ext>
            </a:extLst>
          </p:cNvPr>
          <p:cNvSpPr>
            <a:spLocks noGrp="1"/>
          </p:cNvSpPr>
          <p:nvPr>
            <p:ph type="ctrTitle"/>
          </p:nvPr>
        </p:nvSpPr>
        <p:spPr>
          <a:xfrm>
            <a:off x="656498" y="4703975"/>
            <a:ext cx="9969938" cy="956140"/>
          </a:xfrm>
        </p:spPr>
        <p:txBody>
          <a:bodyPr>
            <a:normAutofit/>
          </a:bodyPr>
          <a:lstStyle/>
          <a:p>
            <a:pPr marL="806450" indent="-806450" algn="l"/>
            <a:r>
              <a:rPr lang="en-US" altLang="en-US" sz="4900" spc="50" dirty="0">
                <a:ln w="9525" cmpd="sng">
                  <a:solidFill>
                    <a:schemeClr val="accent1"/>
                  </a:solidFill>
                  <a:prstDash val="solid"/>
                </a:ln>
                <a:solidFill>
                  <a:srgbClr val="70AD47">
                    <a:tint val="1000"/>
                  </a:srgbClr>
                </a:solidFill>
                <a:effectLst>
                  <a:glow rad="38100">
                    <a:schemeClr val="accent1">
                      <a:alpha val="40000"/>
                    </a:schemeClr>
                  </a:glow>
                </a:effectLst>
              </a:rPr>
              <a:t>The Origins of Settlement in Ireland</a:t>
            </a:r>
            <a:endParaRPr lang="en-US" sz="4900"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sp>
        <p:nvSpPr>
          <p:cNvPr id="3" name="Subtitle 2">
            <a:extLst>
              <a:ext uri="{FF2B5EF4-FFF2-40B4-BE49-F238E27FC236}">
                <a16:creationId xmlns:a16="http://schemas.microsoft.com/office/drawing/2014/main" id="{7A305C31-9E57-BC4C-867A-C6AFE157B4F1}"/>
              </a:ext>
            </a:extLst>
          </p:cNvPr>
          <p:cNvSpPr>
            <a:spLocks noGrp="1"/>
          </p:cNvSpPr>
          <p:nvPr>
            <p:ph type="subTitle" idx="1"/>
          </p:nvPr>
        </p:nvSpPr>
        <p:spPr>
          <a:xfrm>
            <a:off x="693668" y="5648898"/>
            <a:ext cx="3411657" cy="393389"/>
          </a:xfrm>
        </p:spPr>
        <p:txBody>
          <a:bodyPr/>
          <a:lstStyle/>
          <a:p>
            <a:pPr algn="l"/>
            <a:r>
              <a:rPr lang="en-US" altLang="en-US" sz="1600" b="1" dirty="0"/>
              <a:t>Learning outcomes: 3.4</a:t>
            </a:r>
          </a:p>
          <a:p>
            <a:endParaRPr lang="en-US" dirty="0"/>
          </a:p>
        </p:txBody>
      </p:sp>
      <p:sp>
        <p:nvSpPr>
          <p:cNvPr id="4" name="Oval 3">
            <a:extLst>
              <a:ext uri="{FF2B5EF4-FFF2-40B4-BE49-F238E27FC236}">
                <a16:creationId xmlns:a16="http://schemas.microsoft.com/office/drawing/2014/main" id="{CF9C894F-BE1E-42C7-B9D5-D24BB527F0A3}"/>
              </a:ext>
            </a:extLst>
          </p:cNvPr>
          <p:cNvSpPr/>
          <p:nvPr/>
        </p:nvSpPr>
        <p:spPr>
          <a:xfrm>
            <a:off x="481795" y="609599"/>
            <a:ext cx="1405053" cy="1405053"/>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IE" sz="5400" dirty="0"/>
          </a:p>
        </p:txBody>
      </p:sp>
      <p:sp>
        <p:nvSpPr>
          <p:cNvPr id="5" name="TextBox 4">
            <a:extLst>
              <a:ext uri="{FF2B5EF4-FFF2-40B4-BE49-F238E27FC236}">
                <a16:creationId xmlns:a16="http://schemas.microsoft.com/office/drawing/2014/main" id="{BE54530F-03EA-4F90-BB90-18ABB246F24E}"/>
              </a:ext>
            </a:extLst>
          </p:cNvPr>
          <p:cNvSpPr txBox="1"/>
          <p:nvPr/>
        </p:nvSpPr>
        <p:spPr>
          <a:xfrm>
            <a:off x="663932" y="750705"/>
            <a:ext cx="1070517" cy="369332"/>
          </a:xfrm>
          <a:prstGeom prst="rect">
            <a:avLst/>
          </a:prstGeom>
        </p:spPr>
        <p:txBody>
          <a:bodyPr wrap="square" rtlCol="0">
            <a:spAutoFit/>
          </a:bodyPr>
          <a:lstStyle/>
          <a:p>
            <a:pPr algn="ctr"/>
            <a:r>
              <a:rPr lang="en-GB" b="1" dirty="0">
                <a:solidFill>
                  <a:srgbClr val="FFC000"/>
                </a:solidFill>
                <a:latin typeface="+mn-lt"/>
              </a:rPr>
              <a:t>Chapter</a:t>
            </a:r>
          </a:p>
        </p:txBody>
      </p:sp>
      <p:sp>
        <p:nvSpPr>
          <p:cNvPr id="6" name="TextBox 5">
            <a:extLst>
              <a:ext uri="{FF2B5EF4-FFF2-40B4-BE49-F238E27FC236}">
                <a16:creationId xmlns:a16="http://schemas.microsoft.com/office/drawing/2014/main" id="{9B4703C1-098A-4755-A7C5-0D1C145C70E8}"/>
              </a:ext>
            </a:extLst>
          </p:cNvPr>
          <p:cNvSpPr txBox="1"/>
          <p:nvPr/>
        </p:nvSpPr>
        <p:spPr>
          <a:xfrm>
            <a:off x="670221" y="872191"/>
            <a:ext cx="1070517" cy="1107996"/>
          </a:xfrm>
          <a:prstGeom prst="rect">
            <a:avLst/>
          </a:prstGeom>
        </p:spPr>
        <p:txBody>
          <a:bodyPr wrap="square" rtlCol="0">
            <a:spAutoFit/>
          </a:bodyPr>
          <a:lstStyle/>
          <a:p>
            <a:pPr algn="ctr"/>
            <a:r>
              <a:rPr lang="en-GB" sz="6600" b="1" spc="50" dirty="0">
                <a:ln w="9525" cmpd="sng">
                  <a:solidFill>
                    <a:schemeClr val="accent1"/>
                  </a:solidFill>
                  <a:prstDash val="solid"/>
                </a:ln>
                <a:solidFill>
                  <a:srgbClr val="70AD47">
                    <a:tint val="1000"/>
                  </a:srgbClr>
                </a:solidFill>
                <a:effectLst>
                  <a:glow rad="38100">
                    <a:schemeClr val="accent1">
                      <a:alpha val="40000"/>
                    </a:schemeClr>
                  </a:glow>
                </a:effectLst>
                <a:latin typeface="Calibri" panose="020F0502020204030204" pitchFamily="34" charset="0"/>
                <a:ea typeface="+mj-ea"/>
                <a:cs typeface="+mj-cs"/>
              </a:rPr>
              <a:t>20</a:t>
            </a:r>
            <a:endParaRPr lang="en-IE" sz="6600" b="1" spc="50" dirty="0">
              <a:ln w="9525" cmpd="sng">
                <a:solidFill>
                  <a:schemeClr val="accent1"/>
                </a:solidFill>
                <a:prstDash val="solid"/>
              </a:ln>
              <a:solidFill>
                <a:srgbClr val="70AD47">
                  <a:tint val="1000"/>
                </a:srgbClr>
              </a:solidFill>
              <a:effectLst>
                <a:glow rad="38100">
                  <a:schemeClr val="accent1">
                    <a:alpha val="40000"/>
                  </a:schemeClr>
                </a:glow>
              </a:effectLst>
              <a:latin typeface="Calibri" panose="020F0502020204030204" pitchFamily="34" charset="0"/>
              <a:ea typeface="+mj-ea"/>
              <a:cs typeface="+mj-cs"/>
            </a:endParaRPr>
          </a:p>
        </p:txBody>
      </p:sp>
    </p:spTree>
    <p:extLst>
      <p:ext uri="{BB962C8B-B14F-4D97-AF65-F5344CB8AC3E}">
        <p14:creationId xmlns:p14="http://schemas.microsoft.com/office/powerpoint/2010/main" val="17018186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A80E973-CAF8-4BDB-B818-9C71E473A458}"/>
              </a:ext>
            </a:extLst>
          </p:cNvPr>
          <p:cNvSpPr txBox="1"/>
          <p:nvPr/>
        </p:nvSpPr>
        <p:spPr>
          <a:xfrm>
            <a:off x="675984" y="970192"/>
            <a:ext cx="10052450" cy="2819811"/>
          </a:xfrm>
          <a:prstGeom prst="rect">
            <a:avLst/>
          </a:prstGeom>
          <a:noFill/>
        </p:spPr>
        <p:txBody>
          <a:bodyPr wrap="square">
            <a:spAutoFit/>
          </a:bodyPr>
          <a:lstStyle/>
          <a:p>
            <a:pPr>
              <a:spcBef>
                <a:spcPct val="0"/>
              </a:spcBef>
              <a:spcAft>
                <a:spcPts val="600"/>
              </a:spcAft>
              <a:buFont typeface="Arial" panose="020B0604020202020204" pitchFamily="34" charset="0"/>
              <a:buNone/>
              <a:defRPr/>
            </a:pPr>
            <a:r>
              <a:rPr lang="en-IE" altLang="en-US" sz="2400" b="1" dirty="0">
                <a:solidFill>
                  <a:srgbClr val="1E4783"/>
                </a:solidFill>
              </a:rPr>
              <a:t>Bronze Age – from 2,000 BC </a:t>
            </a:r>
          </a:p>
          <a:p>
            <a:pPr>
              <a:spcBef>
                <a:spcPct val="0"/>
              </a:spcBef>
              <a:spcAft>
                <a:spcPts val="600"/>
              </a:spcAft>
              <a:buFont typeface="Arial" panose="020B0604020202020204" pitchFamily="34" charset="0"/>
              <a:buNone/>
              <a:defRPr/>
            </a:pPr>
            <a:endParaRPr lang="en-IE" altLang="en-US" sz="2400" b="1" dirty="0">
              <a:solidFill>
                <a:srgbClr val="1E4783"/>
              </a:solidFill>
            </a:endParaRPr>
          </a:p>
          <a:p>
            <a:pPr marL="342900" indent="-342900">
              <a:lnSpc>
                <a:spcPts val="2463"/>
              </a:lnSpc>
              <a:spcBef>
                <a:spcPct val="0"/>
              </a:spcBef>
              <a:spcAft>
                <a:spcPts val="600"/>
              </a:spcAft>
              <a:buClr>
                <a:srgbClr val="E84141"/>
              </a:buClr>
              <a:buSzPct val="100000"/>
              <a:buFont typeface="Arial" panose="020B0604020202020204" pitchFamily="34" charset="0"/>
              <a:buChar char="•"/>
              <a:defRPr/>
            </a:pPr>
            <a:r>
              <a:rPr lang="en-IE" altLang="en-US" sz="2400" dirty="0">
                <a:solidFill>
                  <a:srgbClr val="1E4783"/>
                </a:solidFill>
              </a:rPr>
              <a:t>There is also little evidence of Bronze Age houses in Ireland. </a:t>
            </a:r>
          </a:p>
          <a:p>
            <a:pPr marL="342900" indent="-342900">
              <a:lnSpc>
                <a:spcPts val="2463"/>
              </a:lnSpc>
              <a:spcBef>
                <a:spcPct val="0"/>
              </a:spcBef>
              <a:spcAft>
                <a:spcPts val="600"/>
              </a:spcAft>
              <a:buClr>
                <a:srgbClr val="E84141"/>
              </a:buClr>
              <a:buSzPct val="100000"/>
              <a:buFont typeface="Arial" panose="020B0604020202020204" pitchFamily="34" charset="0"/>
              <a:buChar char="•"/>
              <a:defRPr/>
            </a:pPr>
            <a:r>
              <a:rPr lang="en-IE" altLang="en-US" sz="2400" dirty="0">
                <a:solidFill>
                  <a:srgbClr val="1E4783"/>
                </a:solidFill>
              </a:rPr>
              <a:t>Evidence where </a:t>
            </a:r>
            <a:r>
              <a:rPr lang="en-IE" altLang="en-US" sz="2400" b="1" dirty="0">
                <a:solidFill>
                  <a:srgbClr val="1E4783"/>
                </a:solidFill>
              </a:rPr>
              <a:t>stone circles </a:t>
            </a:r>
            <a:r>
              <a:rPr lang="en-IE" altLang="en-US" sz="2400" dirty="0">
                <a:solidFill>
                  <a:srgbClr val="1E4783"/>
                </a:solidFill>
              </a:rPr>
              <a:t>and </a:t>
            </a:r>
            <a:r>
              <a:rPr lang="en-IE" altLang="en-US" sz="2400" b="1" dirty="0" err="1">
                <a:solidFill>
                  <a:srgbClr val="1E4783"/>
                </a:solidFill>
              </a:rPr>
              <a:t>fulacht</a:t>
            </a:r>
            <a:r>
              <a:rPr lang="en-IE" altLang="en-US" sz="2400" b="1" dirty="0">
                <a:solidFill>
                  <a:srgbClr val="1E4783"/>
                </a:solidFill>
              </a:rPr>
              <a:t> </a:t>
            </a:r>
            <a:r>
              <a:rPr lang="en-IE" altLang="en-US" sz="2400" b="1" dirty="0" err="1">
                <a:solidFill>
                  <a:srgbClr val="1E4783"/>
                </a:solidFill>
              </a:rPr>
              <a:t>fia</a:t>
            </a:r>
            <a:r>
              <a:rPr lang="en-IE" altLang="en-US" sz="2400" b="1" dirty="0">
                <a:solidFill>
                  <a:srgbClr val="1E4783"/>
                </a:solidFill>
              </a:rPr>
              <a:t> </a:t>
            </a:r>
            <a:r>
              <a:rPr lang="en-IE" altLang="en-US" sz="2400" dirty="0">
                <a:solidFill>
                  <a:srgbClr val="1E4783"/>
                </a:solidFill>
              </a:rPr>
              <a:t>(or </a:t>
            </a:r>
            <a:r>
              <a:rPr lang="en-IE" altLang="en-US" sz="2400" dirty="0" err="1">
                <a:solidFill>
                  <a:srgbClr val="1E4783"/>
                </a:solidFill>
              </a:rPr>
              <a:t>fiadh</a:t>
            </a:r>
            <a:r>
              <a:rPr lang="en-IE" altLang="en-US" sz="2400" dirty="0">
                <a:solidFill>
                  <a:srgbClr val="1E4783"/>
                </a:solidFill>
              </a:rPr>
              <a:t>) are located. Stone circles were worship sites. </a:t>
            </a:r>
          </a:p>
          <a:p>
            <a:pPr marL="342900" indent="-342900">
              <a:lnSpc>
                <a:spcPts val="2463"/>
              </a:lnSpc>
              <a:spcBef>
                <a:spcPct val="0"/>
              </a:spcBef>
              <a:spcAft>
                <a:spcPts val="600"/>
              </a:spcAft>
              <a:buClr>
                <a:srgbClr val="E84141"/>
              </a:buClr>
              <a:buSzPct val="100000"/>
              <a:buFont typeface="Arial" panose="020B0604020202020204" pitchFamily="34" charset="0"/>
              <a:buChar char="•"/>
              <a:defRPr/>
            </a:pPr>
            <a:r>
              <a:rPr lang="en-IE" altLang="en-US" sz="2400" dirty="0" err="1">
                <a:solidFill>
                  <a:srgbClr val="1E4783"/>
                </a:solidFill>
              </a:rPr>
              <a:t>Fulacht</a:t>
            </a:r>
            <a:r>
              <a:rPr lang="en-IE" altLang="en-US" sz="2400" dirty="0">
                <a:solidFill>
                  <a:srgbClr val="1E4783"/>
                </a:solidFill>
              </a:rPr>
              <a:t> </a:t>
            </a:r>
            <a:r>
              <a:rPr lang="en-IE" altLang="en-US" sz="2400" dirty="0" err="1">
                <a:solidFill>
                  <a:srgbClr val="1E4783"/>
                </a:solidFill>
              </a:rPr>
              <a:t>fia</a:t>
            </a:r>
            <a:r>
              <a:rPr lang="en-IE" altLang="en-US" sz="2400" dirty="0">
                <a:solidFill>
                  <a:srgbClr val="1E4783"/>
                </a:solidFill>
              </a:rPr>
              <a:t> were stone-lined pits filled with water in which food was cooked. </a:t>
            </a:r>
          </a:p>
          <a:p>
            <a:pPr marL="404813" indent="-404813" fontAlgn="base">
              <a:lnSpc>
                <a:spcPts val="2463"/>
              </a:lnSpc>
              <a:spcBef>
                <a:spcPct val="0"/>
              </a:spcBef>
              <a:spcAft>
                <a:spcPts val="1800"/>
              </a:spcAft>
              <a:buClr>
                <a:srgbClr val="3F3153"/>
              </a:buClr>
              <a:buSzPct val="80000"/>
              <a:defRPr/>
            </a:pPr>
            <a:endParaRPr lang="en-IE" altLang="en-US" sz="2400" dirty="0">
              <a:solidFill>
                <a:srgbClr val="1E4783"/>
              </a:solidFill>
            </a:endParaRPr>
          </a:p>
        </p:txBody>
      </p:sp>
      <p:sp>
        <p:nvSpPr>
          <p:cNvPr id="7" name="Rectangle 6">
            <a:extLst>
              <a:ext uri="{FF2B5EF4-FFF2-40B4-BE49-F238E27FC236}">
                <a16:creationId xmlns:a16="http://schemas.microsoft.com/office/drawing/2014/main" id="{E2A50784-442B-334A-A765-72D4AFC37A0C}"/>
              </a:ext>
            </a:extLst>
          </p:cNvPr>
          <p:cNvSpPr/>
          <p:nvPr/>
        </p:nvSpPr>
        <p:spPr>
          <a:xfrm>
            <a:off x="341140" y="277071"/>
            <a:ext cx="11232629" cy="523220"/>
          </a:xfrm>
          <a:prstGeom prst="rect">
            <a:avLst/>
          </a:prstGeom>
        </p:spPr>
        <p:txBody>
          <a:bodyPr wrap="square">
            <a:spAutoFit/>
          </a:bodyPr>
          <a:lstStyle/>
          <a:p>
            <a:pPr marL="722630" indent="-722630">
              <a:spcAft>
                <a:spcPts val="1800"/>
              </a:spcAft>
            </a:pPr>
            <a:r>
              <a:rPr lang="en-US" sz="2800" b="1" dirty="0">
                <a:solidFill>
                  <a:srgbClr val="E84141"/>
                </a:solidFill>
                <a:latin typeface="Calibri" panose="020F0502020204030204" pitchFamily="34" charset="0"/>
                <a:ea typeface="Calibri" panose="020F0502020204030204" pitchFamily="34" charset="0"/>
                <a:cs typeface="Courier" pitchFamily="2" charset="0"/>
              </a:rPr>
              <a:t>20.1 </a:t>
            </a:r>
            <a:r>
              <a:rPr lang="en-US" sz="2800" b="1" dirty="0">
                <a:solidFill>
                  <a:srgbClr val="1E4783"/>
                </a:solidFill>
                <a:latin typeface="Calibri" panose="020F0502020204030204" pitchFamily="34" charset="0"/>
                <a:ea typeface="Calibri" panose="020F0502020204030204" pitchFamily="34" charset="0"/>
                <a:cs typeface="Courier" pitchFamily="2" charset="0"/>
              </a:rPr>
              <a:t>Describe the different types of settlement in Ireland through time. </a:t>
            </a:r>
            <a:endParaRPr lang="en-IE" sz="2800" dirty="0">
              <a:effectLst/>
              <a:latin typeface="Muli" pitchFamily="2" charset="77"/>
              <a:ea typeface="Calibri" panose="020F0502020204030204" pitchFamily="34" charset="0"/>
              <a:cs typeface="Courier" pitchFamily="2" charset="0"/>
            </a:endParaRPr>
          </a:p>
        </p:txBody>
      </p:sp>
    </p:spTree>
    <p:extLst>
      <p:ext uri="{BB962C8B-B14F-4D97-AF65-F5344CB8AC3E}">
        <p14:creationId xmlns:p14="http://schemas.microsoft.com/office/powerpoint/2010/main" val="25312719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6">
            <a:extLst>
              <a:ext uri="{FF2B5EF4-FFF2-40B4-BE49-F238E27FC236}">
                <a16:creationId xmlns:a16="http://schemas.microsoft.com/office/drawing/2014/main" id="{2A275256-4FBA-4B87-A01E-DFF6DEB5C02B}"/>
              </a:ext>
            </a:extLst>
          </p:cNvPr>
          <p:cNvSpPr txBox="1">
            <a:spLocks/>
          </p:cNvSpPr>
          <p:nvPr/>
        </p:nvSpPr>
        <p:spPr>
          <a:xfrm>
            <a:off x="174172" y="407082"/>
            <a:ext cx="10940518" cy="618101"/>
          </a:xfrm>
          <a:prstGeom prst="rect">
            <a:avLst/>
          </a:prstGeom>
        </p:spPr>
        <p:txBody>
          <a:bodyPr/>
          <a:lstStyle>
            <a:lvl1pPr algn="l" defTabSz="914400" rtl="0" eaLnBrk="1" latinLnBrk="0" hangingPunct="1">
              <a:lnSpc>
                <a:spcPct val="90000"/>
              </a:lnSpc>
              <a:spcBef>
                <a:spcPct val="0"/>
              </a:spcBef>
              <a:buNone/>
              <a:defRPr sz="4000" b="1" i="0" kern="1200">
                <a:solidFill>
                  <a:srgbClr val="39304C"/>
                </a:solidFill>
                <a:latin typeface="Glory" pitchFamily="2" charset="77"/>
                <a:ea typeface="+mj-ea"/>
                <a:cs typeface="+mj-cs"/>
              </a:defRPr>
            </a:lvl1pPr>
          </a:lstStyle>
          <a:p>
            <a:pPr marL="722630" indent="-722630">
              <a:spcAft>
                <a:spcPts val="1800"/>
              </a:spcAft>
            </a:pPr>
            <a:r>
              <a:rPr lang="en-US" sz="2800" dirty="0">
                <a:solidFill>
                  <a:srgbClr val="E84141"/>
                </a:solidFill>
                <a:latin typeface="Calibri" panose="020F0502020204030204" pitchFamily="34" charset="0"/>
                <a:ea typeface="Calibri" panose="020F0502020204030204" pitchFamily="34" charset="0"/>
                <a:cs typeface="Courier" pitchFamily="2" charset="0"/>
              </a:rPr>
              <a:t>20.1 </a:t>
            </a:r>
            <a:r>
              <a:rPr lang="en-US" sz="2800" dirty="0">
                <a:solidFill>
                  <a:srgbClr val="1E4783"/>
                </a:solidFill>
                <a:latin typeface="Calibri" panose="020F0502020204030204" pitchFamily="34" charset="0"/>
                <a:ea typeface="Calibri" panose="020F0502020204030204" pitchFamily="34" charset="0"/>
                <a:cs typeface="Courier" pitchFamily="2" charset="0"/>
              </a:rPr>
              <a:t>Describe the different types of settlement in Ireland through time. </a:t>
            </a:r>
            <a:endParaRPr lang="en-IE" sz="2800" dirty="0">
              <a:latin typeface="Muli" pitchFamily="2" charset="77"/>
              <a:ea typeface="Calibri" panose="020F0502020204030204" pitchFamily="34" charset="0"/>
              <a:cs typeface="Courier" pitchFamily="2" charset="0"/>
            </a:endParaRPr>
          </a:p>
        </p:txBody>
      </p:sp>
      <p:sp>
        <p:nvSpPr>
          <p:cNvPr id="3" name="TextBox 2">
            <a:extLst>
              <a:ext uri="{FF2B5EF4-FFF2-40B4-BE49-F238E27FC236}">
                <a16:creationId xmlns:a16="http://schemas.microsoft.com/office/drawing/2014/main" id="{7DDD2F94-F219-4C92-A1D1-200A8581B6C6}"/>
              </a:ext>
            </a:extLst>
          </p:cNvPr>
          <p:cNvSpPr txBox="1"/>
          <p:nvPr/>
        </p:nvSpPr>
        <p:spPr>
          <a:xfrm>
            <a:off x="1317172" y="2022433"/>
            <a:ext cx="8229600" cy="400110"/>
          </a:xfrm>
          <a:prstGeom prst="rect">
            <a:avLst/>
          </a:prstGeom>
          <a:solidFill>
            <a:srgbClr val="E84141"/>
          </a:solidFill>
        </p:spPr>
        <p:txBody>
          <a:bodyPr wrap="square" rtlCol="0">
            <a:spAutoFit/>
          </a:bodyPr>
          <a:lstStyle/>
          <a:p>
            <a:pPr algn="ctr"/>
            <a:r>
              <a:rPr lang="en-IE" sz="2000" b="1" dirty="0">
                <a:solidFill>
                  <a:schemeClr val="bg1"/>
                </a:solidFill>
                <a:latin typeface="+mn-lt"/>
              </a:rPr>
              <a:t>Complete the Exam Expert section on page 242 of your Textbook.</a:t>
            </a:r>
          </a:p>
        </p:txBody>
      </p:sp>
    </p:spTree>
    <p:extLst>
      <p:ext uri="{BB962C8B-B14F-4D97-AF65-F5344CB8AC3E}">
        <p14:creationId xmlns:p14="http://schemas.microsoft.com/office/powerpoint/2010/main" val="10025276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6">
            <a:extLst>
              <a:ext uri="{FF2B5EF4-FFF2-40B4-BE49-F238E27FC236}">
                <a16:creationId xmlns:a16="http://schemas.microsoft.com/office/drawing/2014/main" id="{2A275256-4FBA-4B87-A01E-DFF6DEB5C02B}"/>
              </a:ext>
            </a:extLst>
          </p:cNvPr>
          <p:cNvSpPr txBox="1">
            <a:spLocks/>
          </p:cNvSpPr>
          <p:nvPr/>
        </p:nvSpPr>
        <p:spPr>
          <a:xfrm>
            <a:off x="174172" y="407082"/>
            <a:ext cx="10901104" cy="618101"/>
          </a:xfrm>
          <a:prstGeom prst="rect">
            <a:avLst/>
          </a:prstGeom>
        </p:spPr>
        <p:txBody>
          <a:bodyPr/>
          <a:lstStyle>
            <a:lvl1pPr algn="l" defTabSz="914400" rtl="0" eaLnBrk="1" latinLnBrk="0" hangingPunct="1">
              <a:lnSpc>
                <a:spcPct val="90000"/>
              </a:lnSpc>
              <a:spcBef>
                <a:spcPct val="0"/>
              </a:spcBef>
              <a:buNone/>
              <a:defRPr sz="4000" b="1" i="0" kern="1200">
                <a:solidFill>
                  <a:srgbClr val="39304C"/>
                </a:solidFill>
                <a:latin typeface="Glory" pitchFamily="2" charset="77"/>
                <a:ea typeface="+mj-ea"/>
                <a:cs typeface="+mj-cs"/>
              </a:defRPr>
            </a:lvl1pPr>
          </a:lstStyle>
          <a:p>
            <a:pPr marL="722630" indent="-722630">
              <a:spcAft>
                <a:spcPts val="1800"/>
              </a:spcAft>
            </a:pPr>
            <a:r>
              <a:rPr lang="en-US" sz="2800" dirty="0">
                <a:solidFill>
                  <a:srgbClr val="E84141"/>
                </a:solidFill>
                <a:latin typeface="Calibri" panose="020F0502020204030204" pitchFamily="34" charset="0"/>
                <a:ea typeface="Calibri" panose="020F0502020204030204" pitchFamily="34" charset="0"/>
                <a:cs typeface="Courier" pitchFamily="2" charset="0"/>
              </a:rPr>
              <a:t>20.1 </a:t>
            </a:r>
            <a:r>
              <a:rPr lang="en-US" sz="2800" dirty="0">
                <a:solidFill>
                  <a:srgbClr val="1E4783"/>
                </a:solidFill>
                <a:latin typeface="Calibri" panose="020F0502020204030204" pitchFamily="34" charset="0"/>
                <a:ea typeface="Calibri" panose="020F0502020204030204" pitchFamily="34" charset="0"/>
                <a:cs typeface="Courier" pitchFamily="2" charset="0"/>
              </a:rPr>
              <a:t>Describe the different types of settlement in Ireland through time. </a:t>
            </a:r>
            <a:endParaRPr lang="en-IE" sz="2800" dirty="0">
              <a:latin typeface="Muli" pitchFamily="2" charset="77"/>
              <a:ea typeface="Calibri" panose="020F0502020204030204" pitchFamily="34" charset="0"/>
              <a:cs typeface="Courier" pitchFamily="2" charset="0"/>
            </a:endParaRPr>
          </a:p>
        </p:txBody>
      </p:sp>
      <p:sp>
        <p:nvSpPr>
          <p:cNvPr id="5" name="TextBox 4">
            <a:extLst>
              <a:ext uri="{FF2B5EF4-FFF2-40B4-BE49-F238E27FC236}">
                <a16:creationId xmlns:a16="http://schemas.microsoft.com/office/drawing/2014/main" id="{2A80E973-CAF8-4BDB-B818-9C71E473A458}"/>
              </a:ext>
            </a:extLst>
          </p:cNvPr>
          <p:cNvSpPr txBox="1"/>
          <p:nvPr/>
        </p:nvSpPr>
        <p:spPr>
          <a:xfrm>
            <a:off x="468980" y="1340690"/>
            <a:ext cx="6468850" cy="4183581"/>
          </a:xfrm>
          <a:prstGeom prst="rect">
            <a:avLst/>
          </a:prstGeom>
          <a:noFill/>
        </p:spPr>
        <p:txBody>
          <a:bodyPr wrap="square">
            <a:spAutoFit/>
          </a:bodyPr>
          <a:lstStyle/>
          <a:p>
            <a:pPr>
              <a:lnSpc>
                <a:spcPts val="2400"/>
              </a:lnSpc>
              <a:spcBef>
                <a:spcPct val="0"/>
              </a:spcBef>
              <a:spcAft>
                <a:spcPct val="0"/>
              </a:spcAft>
              <a:buFont typeface="Arial" panose="020B0604020202020204" pitchFamily="34" charset="0"/>
              <a:buNone/>
              <a:defRPr/>
            </a:pPr>
            <a:r>
              <a:rPr lang="en-IE" altLang="en-US" sz="2400" b="1" dirty="0">
                <a:solidFill>
                  <a:srgbClr val="1E4783"/>
                </a:solidFill>
              </a:rPr>
              <a:t>The Celtic Iron Age – from 500 BC </a:t>
            </a:r>
          </a:p>
          <a:p>
            <a:pPr>
              <a:lnSpc>
                <a:spcPts val="2400"/>
              </a:lnSpc>
              <a:spcBef>
                <a:spcPct val="0"/>
              </a:spcBef>
              <a:spcAft>
                <a:spcPct val="0"/>
              </a:spcAft>
              <a:buFont typeface="Arial" panose="020B0604020202020204" pitchFamily="34" charset="0"/>
              <a:buNone/>
              <a:defRPr/>
            </a:pPr>
            <a:endParaRPr lang="en-IE" altLang="en-US" sz="2400" b="1" dirty="0">
              <a:solidFill>
                <a:srgbClr val="1E4783"/>
              </a:solidFill>
            </a:endParaRPr>
          </a:p>
          <a:p>
            <a:pPr marL="342900" indent="-342900">
              <a:lnSpc>
                <a:spcPts val="2463"/>
              </a:lnSpc>
              <a:spcBef>
                <a:spcPct val="0"/>
              </a:spcBef>
              <a:spcAft>
                <a:spcPts val="1800"/>
              </a:spcAft>
              <a:buClr>
                <a:srgbClr val="E84141"/>
              </a:buClr>
              <a:buSzPct val="100000"/>
              <a:buFont typeface="Arial" panose="020B0604020202020204" pitchFamily="34" charset="0"/>
              <a:buChar char="•"/>
              <a:defRPr/>
            </a:pPr>
            <a:r>
              <a:rPr lang="en-IE" altLang="en-US" sz="2000" dirty="0">
                <a:solidFill>
                  <a:srgbClr val="1E4783"/>
                </a:solidFill>
              </a:rPr>
              <a:t>The Celts arrived in Ireland during the Iron Age from around 500 BCE. </a:t>
            </a:r>
          </a:p>
          <a:p>
            <a:pPr marL="342900" indent="-342900">
              <a:lnSpc>
                <a:spcPts val="2463"/>
              </a:lnSpc>
              <a:spcBef>
                <a:spcPct val="0"/>
              </a:spcBef>
              <a:spcAft>
                <a:spcPts val="1800"/>
              </a:spcAft>
              <a:buClr>
                <a:srgbClr val="E84141"/>
              </a:buClr>
              <a:buSzPct val="100000"/>
              <a:buFont typeface="Arial" panose="020B0604020202020204" pitchFamily="34" charset="0"/>
              <a:buChar char="•"/>
              <a:defRPr/>
            </a:pPr>
            <a:r>
              <a:rPr lang="en-IE" altLang="en-US" sz="2000" dirty="0">
                <a:solidFill>
                  <a:srgbClr val="1E4783"/>
                </a:solidFill>
              </a:rPr>
              <a:t>The Celts built forts, often called ‘dun’.</a:t>
            </a:r>
          </a:p>
          <a:p>
            <a:pPr marL="342900" indent="-342900">
              <a:lnSpc>
                <a:spcPts val="2463"/>
              </a:lnSpc>
              <a:spcBef>
                <a:spcPct val="0"/>
              </a:spcBef>
              <a:spcAft>
                <a:spcPts val="1800"/>
              </a:spcAft>
              <a:buClr>
                <a:srgbClr val="E84141"/>
              </a:buClr>
              <a:buSzPct val="100000"/>
              <a:buFont typeface="Arial" panose="020B0604020202020204" pitchFamily="34" charset="0"/>
              <a:buChar char="•"/>
              <a:defRPr/>
            </a:pPr>
            <a:r>
              <a:rPr lang="en-IE" altLang="en-US" sz="2000" dirty="0">
                <a:solidFill>
                  <a:srgbClr val="1E4783"/>
                </a:solidFill>
              </a:rPr>
              <a:t>Inside a fort was houses, stores, halls and other buildings. </a:t>
            </a:r>
          </a:p>
          <a:p>
            <a:pPr marL="342900" indent="-342900">
              <a:lnSpc>
                <a:spcPts val="2463"/>
              </a:lnSpc>
              <a:spcBef>
                <a:spcPct val="0"/>
              </a:spcBef>
              <a:spcAft>
                <a:spcPts val="1800"/>
              </a:spcAft>
              <a:buClr>
                <a:srgbClr val="E84141"/>
              </a:buClr>
              <a:buSzPct val="100000"/>
              <a:buFont typeface="Arial" panose="020B0604020202020204" pitchFamily="34" charset="0"/>
              <a:buChar char="•"/>
              <a:defRPr/>
            </a:pPr>
            <a:r>
              <a:rPr lang="en-IE" altLang="en-US" sz="2000" dirty="0">
                <a:solidFill>
                  <a:srgbClr val="1E4783"/>
                </a:solidFill>
              </a:rPr>
              <a:t>Examples include Tara Hill, Co. Meath, and </a:t>
            </a:r>
            <a:r>
              <a:rPr lang="en-IE" altLang="en-US" sz="2000" dirty="0" err="1">
                <a:solidFill>
                  <a:srgbClr val="1E4783"/>
                </a:solidFill>
              </a:rPr>
              <a:t>Emain</a:t>
            </a:r>
            <a:r>
              <a:rPr lang="en-IE" altLang="en-US" sz="2000" dirty="0">
                <a:solidFill>
                  <a:srgbClr val="1E4783"/>
                </a:solidFill>
              </a:rPr>
              <a:t> Macha, Co. Armagh. </a:t>
            </a:r>
          </a:p>
          <a:p>
            <a:pPr marL="342900" indent="-342900">
              <a:lnSpc>
                <a:spcPts val="2463"/>
              </a:lnSpc>
              <a:spcBef>
                <a:spcPct val="0"/>
              </a:spcBef>
              <a:spcAft>
                <a:spcPts val="1800"/>
              </a:spcAft>
              <a:buClr>
                <a:srgbClr val="E84141"/>
              </a:buClr>
              <a:buSzPct val="100000"/>
              <a:buFont typeface="Arial" panose="020B0604020202020204" pitchFamily="34" charset="0"/>
              <a:buChar char="•"/>
              <a:defRPr/>
            </a:pPr>
            <a:r>
              <a:rPr lang="en-IE" altLang="en-US" sz="2000" dirty="0">
                <a:solidFill>
                  <a:srgbClr val="1E4783"/>
                </a:solidFill>
              </a:rPr>
              <a:t>Place names with ‘dun’, ‘</a:t>
            </a:r>
            <a:r>
              <a:rPr lang="en-IE" altLang="en-US" sz="2000" dirty="0" err="1">
                <a:solidFill>
                  <a:srgbClr val="1E4783"/>
                </a:solidFill>
              </a:rPr>
              <a:t>lios</a:t>
            </a:r>
            <a:r>
              <a:rPr lang="en-IE" altLang="en-US" sz="2000" dirty="0">
                <a:solidFill>
                  <a:srgbClr val="1E4783"/>
                </a:solidFill>
              </a:rPr>
              <a:t>’, ‘rath’ and ‘</a:t>
            </a:r>
            <a:r>
              <a:rPr lang="en-IE" altLang="en-US" sz="2000" dirty="0" err="1">
                <a:solidFill>
                  <a:srgbClr val="1E4783"/>
                </a:solidFill>
              </a:rPr>
              <a:t>cashel</a:t>
            </a:r>
            <a:r>
              <a:rPr lang="en-IE" altLang="en-US" sz="2000" dirty="0">
                <a:solidFill>
                  <a:srgbClr val="1E4783"/>
                </a:solidFill>
              </a:rPr>
              <a:t>’ tell us that the origin of a settlement was during the Iron Age. </a:t>
            </a:r>
            <a:endParaRPr lang="en-IE" altLang="en-US" sz="2400" dirty="0">
              <a:solidFill>
                <a:srgbClr val="1E4783"/>
              </a:solidFill>
            </a:endParaRPr>
          </a:p>
        </p:txBody>
      </p:sp>
      <p:pic>
        <p:nvPicPr>
          <p:cNvPr id="2" name="Picture 1">
            <a:extLst>
              <a:ext uri="{FF2B5EF4-FFF2-40B4-BE49-F238E27FC236}">
                <a16:creationId xmlns:a16="http://schemas.microsoft.com/office/drawing/2014/main" id="{856766FE-4124-C64C-8E76-EA654EFCF5C6}"/>
              </a:ext>
            </a:extLst>
          </p:cNvPr>
          <p:cNvPicPr>
            <a:picLocks noChangeAspect="1"/>
          </p:cNvPicPr>
          <p:nvPr/>
        </p:nvPicPr>
        <p:blipFill>
          <a:blip r:embed="rId2"/>
          <a:stretch>
            <a:fillRect/>
          </a:stretch>
        </p:blipFill>
        <p:spPr>
          <a:xfrm>
            <a:off x="7330621" y="2025650"/>
            <a:ext cx="4178300" cy="2806700"/>
          </a:xfrm>
          <a:prstGeom prst="rect">
            <a:avLst/>
          </a:prstGeom>
        </p:spPr>
      </p:pic>
    </p:spTree>
    <p:extLst>
      <p:ext uri="{BB962C8B-B14F-4D97-AF65-F5344CB8AC3E}">
        <p14:creationId xmlns:p14="http://schemas.microsoft.com/office/powerpoint/2010/main" val="24058692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6">
            <a:extLst>
              <a:ext uri="{FF2B5EF4-FFF2-40B4-BE49-F238E27FC236}">
                <a16:creationId xmlns:a16="http://schemas.microsoft.com/office/drawing/2014/main" id="{5F3A3C56-337E-C149-B200-1DE8C8B62E3C}"/>
              </a:ext>
            </a:extLst>
          </p:cNvPr>
          <p:cNvSpPr txBox="1">
            <a:spLocks/>
          </p:cNvSpPr>
          <p:nvPr/>
        </p:nvSpPr>
        <p:spPr>
          <a:xfrm>
            <a:off x="463296" y="365125"/>
            <a:ext cx="10515600" cy="618101"/>
          </a:xfrm>
          <a:prstGeom prst="rect">
            <a:avLst/>
          </a:prstGeom>
        </p:spPr>
        <p:txBody>
          <a:bodyPr/>
          <a:lstStyle>
            <a:lvl1pPr algn="l" defTabSz="914400" rtl="0" eaLnBrk="1" latinLnBrk="0" hangingPunct="1">
              <a:lnSpc>
                <a:spcPct val="90000"/>
              </a:lnSpc>
              <a:spcBef>
                <a:spcPct val="0"/>
              </a:spcBef>
              <a:buNone/>
              <a:defRPr sz="4000" b="1" i="0" kern="1200">
                <a:solidFill>
                  <a:srgbClr val="39304C"/>
                </a:solidFill>
                <a:latin typeface="Glory" pitchFamily="2" charset="77"/>
                <a:ea typeface="+mj-ea"/>
                <a:cs typeface="+mj-cs"/>
              </a:defRPr>
            </a:lvl1pPr>
          </a:lstStyle>
          <a:p>
            <a:pPr lvl="0">
              <a:defRPr/>
            </a:pPr>
            <a:endParaRPr kumimoji="0" lang="en-US" sz="4000" b="1" i="0" u="none" strike="noStrike" kern="1200" cap="none" spc="0" normalizeH="0" baseline="0" noProof="0" dirty="0">
              <a:ln>
                <a:noFill/>
              </a:ln>
              <a:solidFill>
                <a:srgbClr val="1E4783"/>
              </a:solidFill>
              <a:effectLst/>
              <a:uLnTx/>
              <a:uFillTx/>
              <a:latin typeface="Calibri" panose="020F0502020204030204"/>
              <a:ea typeface="+mj-ea"/>
              <a:cs typeface="+mj-cs"/>
            </a:endParaRPr>
          </a:p>
        </p:txBody>
      </p:sp>
      <p:sp>
        <p:nvSpPr>
          <p:cNvPr id="7" name="Title 6">
            <a:extLst>
              <a:ext uri="{FF2B5EF4-FFF2-40B4-BE49-F238E27FC236}">
                <a16:creationId xmlns:a16="http://schemas.microsoft.com/office/drawing/2014/main" id="{CC319E45-59A8-5E4C-8521-3D1DBD15BF77}"/>
              </a:ext>
            </a:extLst>
          </p:cNvPr>
          <p:cNvSpPr txBox="1">
            <a:spLocks/>
          </p:cNvSpPr>
          <p:nvPr/>
        </p:nvSpPr>
        <p:spPr>
          <a:xfrm>
            <a:off x="431999" y="360000"/>
            <a:ext cx="11411657" cy="618101"/>
          </a:xfrm>
          <a:prstGeom prst="rect">
            <a:avLst/>
          </a:prstGeom>
        </p:spPr>
        <p:txBody>
          <a:bodyPr/>
          <a:lstStyle>
            <a:lvl1pPr algn="l" defTabSz="914400" rtl="0" eaLnBrk="1" latinLnBrk="0" hangingPunct="1">
              <a:lnSpc>
                <a:spcPct val="90000"/>
              </a:lnSpc>
              <a:spcBef>
                <a:spcPct val="0"/>
              </a:spcBef>
              <a:buNone/>
              <a:defRPr sz="4000" b="1" i="0" kern="1200">
                <a:solidFill>
                  <a:srgbClr val="39304C"/>
                </a:solidFill>
                <a:latin typeface="Glory" pitchFamily="2" charset="77"/>
                <a:ea typeface="+mj-ea"/>
                <a:cs typeface="+mj-cs"/>
              </a:defRPr>
            </a:lvl1pPr>
          </a:lstStyle>
          <a:p>
            <a:pPr marL="722630" indent="-722630">
              <a:spcAft>
                <a:spcPts val="1800"/>
              </a:spcAft>
            </a:pPr>
            <a:r>
              <a:rPr lang="en-US" sz="2800" dirty="0">
                <a:solidFill>
                  <a:srgbClr val="E84141"/>
                </a:solidFill>
                <a:latin typeface="Calibri" panose="020F0502020204030204" pitchFamily="34" charset="0"/>
                <a:ea typeface="Calibri" panose="020F0502020204030204" pitchFamily="34" charset="0"/>
                <a:cs typeface="Courier" pitchFamily="2" charset="0"/>
              </a:rPr>
              <a:t>20.1 </a:t>
            </a:r>
            <a:r>
              <a:rPr lang="en-US" sz="2800" dirty="0">
                <a:solidFill>
                  <a:srgbClr val="1E4783"/>
                </a:solidFill>
                <a:latin typeface="Calibri" panose="020F0502020204030204" pitchFamily="34" charset="0"/>
                <a:ea typeface="Calibri" panose="020F0502020204030204" pitchFamily="34" charset="0"/>
                <a:cs typeface="Courier" pitchFamily="2" charset="0"/>
              </a:rPr>
              <a:t>Describe the different types of settlement in Ireland through time. </a:t>
            </a:r>
            <a:endParaRPr lang="en-IE" sz="2800" dirty="0">
              <a:latin typeface="Muli" pitchFamily="2" charset="77"/>
              <a:ea typeface="Calibri" panose="020F0502020204030204" pitchFamily="34" charset="0"/>
              <a:cs typeface="Courier" pitchFamily="2" charset="0"/>
            </a:endParaRPr>
          </a:p>
        </p:txBody>
      </p:sp>
      <p:graphicFrame>
        <p:nvGraphicFramePr>
          <p:cNvPr id="9" name="Table 8">
            <a:extLst>
              <a:ext uri="{FF2B5EF4-FFF2-40B4-BE49-F238E27FC236}">
                <a16:creationId xmlns:a16="http://schemas.microsoft.com/office/drawing/2014/main" id="{79D262B8-3579-4602-BB78-1EBC02C7487F}"/>
              </a:ext>
            </a:extLst>
          </p:cNvPr>
          <p:cNvGraphicFramePr>
            <a:graphicFrameLocks noGrp="1"/>
          </p:cNvGraphicFramePr>
          <p:nvPr>
            <p:extLst>
              <p:ext uri="{D42A27DB-BD31-4B8C-83A1-F6EECF244321}">
                <p14:modId xmlns:p14="http://schemas.microsoft.com/office/powerpoint/2010/main" val="2396149746"/>
              </p:ext>
            </p:extLst>
          </p:nvPr>
        </p:nvGraphicFramePr>
        <p:xfrm>
          <a:off x="1655506" y="1236019"/>
          <a:ext cx="7843217" cy="3112121"/>
        </p:xfrm>
        <a:graphic>
          <a:graphicData uri="http://schemas.openxmlformats.org/drawingml/2006/table">
            <a:tbl>
              <a:tblPr firstRow="1" bandRow="1">
                <a:tableStyleId>{21E4AEA4-8DFA-4A89-87EB-49C32662AFE0}</a:tableStyleId>
              </a:tblPr>
              <a:tblGrid>
                <a:gridCol w="7843217">
                  <a:extLst>
                    <a:ext uri="{9D8B030D-6E8A-4147-A177-3AD203B41FA5}">
                      <a16:colId xmlns:a16="http://schemas.microsoft.com/office/drawing/2014/main" val="222612161"/>
                    </a:ext>
                  </a:extLst>
                </a:gridCol>
              </a:tblGrid>
              <a:tr h="512369">
                <a:tc>
                  <a:txBody>
                    <a:bodyPr/>
                    <a:lstStyle/>
                    <a:p>
                      <a:pPr algn="l"/>
                      <a:endParaRPr lang="en-US" sz="3000" b="1" i="0" dirty="0">
                        <a:latin typeface="+mn-lt"/>
                      </a:endParaRPr>
                    </a:p>
                  </a:txBody>
                  <a:tcPr marL="75570" marR="75570">
                    <a:lnL w="19050" cap="flat" cmpd="sng" algn="ctr">
                      <a:solidFill>
                        <a:srgbClr val="1A8753"/>
                      </a:solidFill>
                      <a:prstDash val="solid"/>
                      <a:round/>
                      <a:headEnd type="none" w="med" len="med"/>
                      <a:tailEnd type="none" w="med" len="med"/>
                    </a:lnL>
                    <a:lnR w="19050" cap="flat" cmpd="sng" algn="ctr">
                      <a:solidFill>
                        <a:srgbClr val="1A8753"/>
                      </a:solidFill>
                      <a:prstDash val="solid"/>
                      <a:round/>
                      <a:headEnd type="none" w="med" len="med"/>
                      <a:tailEnd type="none" w="med" len="med"/>
                    </a:lnR>
                    <a:lnT w="19050" cap="flat" cmpd="sng" algn="ctr">
                      <a:solidFill>
                        <a:srgbClr val="1A8753"/>
                      </a:solidFill>
                      <a:prstDash val="solid"/>
                      <a:round/>
                      <a:headEnd type="none" w="med" len="med"/>
                      <a:tailEnd type="none" w="med" len="med"/>
                    </a:lnT>
                    <a:solidFill>
                      <a:srgbClr val="1A8753"/>
                    </a:solidFill>
                  </a:tcPr>
                </a:tc>
                <a:extLst>
                  <a:ext uri="{0D108BD9-81ED-4DB2-BD59-A6C34878D82A}">
                    <a16:rowId xmlns:a16="http://schemas.microsoft.com/office/drawing/2014/main" val="1451609641"/>
                  </a:ext>
                </a:extLst>
              </a:tr>
              <a:tr h="415616">
                <a:tc>
                  <a:txBody>
                    <a:bodyPr/>
                    <a:lstStyle/>
                    <a:p>
                      <a:pPr marL="447675" indent="-447675"/>
                      <a:r>
                        <a:rPr lang="en-US" sz="1800" b="1" dirty="0">
                          <a:solidFill>
                            <a:schemeClr val="tx1"/>
                          </a:solidFill>
                          <a:latin typeface="Calibri" panose="020F0502020204030204" pitchFamily="34" charset="0"/>
                          <a:cs typeface="Calibri" panose="020F0502020204030204" pitchFamily="34" charset="0"/>
                        </a:rPr>
                        <a:t>1.</a:t>
                      </a:r>
                      <a:r>
                        <a:rPr lang="en-US" sz="1800" b="0" dirty="0">
                          <a:solidFill>
                            <a:schemeClr val="tx1"/>
                          </a:solidFill>
                          <a:latin typeface="Calibri" panose="020F0502020204030204" pitchFamily="34" charset="0"/>
                          <a:cs typeface="Calibri" panose="020F0502020204030204" pitchFamily="34" charset="0"/>
                        </a:rPr>
                        <a:t>	</a:t>
                      </a:r>
                      <a:r>
                        <a:rPr lang="en-GB" sz="1800" b="0" i="0" u="none" strike="noStrike" baseline="0">
                          <a:latin typeface="Calibri" panose="020F0502020204030204" pitchFamily="34" charset="0"/>
                          <a:cs typeface="Calibri" panose="020F0502020204030204" pitchFamily="34" charset="0"/>
                        </a:rPr>
                        <a:t>List </a:t>
                      </a:r>
                      <a:r>
                        <a:rPr lang="en-GB" sz="1800" b="1" i="0" u="none" strike="noStrike" baseline="0">
                          <a:latin typeface="Calibri" panose="020F0502020204030204" pitchFamily="34" charset="0"/>
                          <a:cs typeface="Calibri" panose="020F0502020204030204" pitchFamily="34" charset="0"/>
                        </a:rPr>
                        <a:t>five</a:t>
                      </a:r>
                      <a:r>
                        <a:rPr lang="en-GB" sz="1800" b="0" i="0" u="none" strike="noStrike" baseline="0">
                          <a:latin typeface="Calibri" panose="020F0502020204030204" pitchFamily="34" charset="0"/>
                          <a:cs typeface="Calibri" panose="020F0502020204030204" pitchFamily="34" charset="0"/>
                        </a:rPr>
                        <a:t> factors that affected the location of early settlement in Ireland.</a:t>
                      </a:r>
                      <a:endParaRPr lang="en-US" sz="1800" b="0" i="0" dirty="0">
                        <a:solidFill>
                          <a:schemeClr val="tx1"/>
                        </a:solidFill>
                        <a:latin typeface="Calibri" panose="020F0502020204030204" pitchFamily="34" charset="0"/>
                        <a:cs typeface="Calibri" panose="020F0502020204030204" pitchFamily="34" charset="0"/>
                      </a:endParaRPr>
                    </a:p>
                  </a:txBody>
                  <a:tcPr marL="75570" marR="75570">
                    <a:lnL w="19050" cap="flat" cmpd="sng" algn="ctr">
                      <a:solidFill>
                        <a:srgbClr val="1A8753"/>
                      </a:solidFill>
                      <a:prstDash val="solid"/>
                      <a:round/>
                      <a:headEnd type="none" w="med" len="med"/>
                      <a:tailEnd type="none" w="med" len="med"/>
                    </a:lnL>
                    <a:lnR w="19050" cap="flat" cmpd="sng" algn="ctr">
                      <a:solidFill>
                        <a:srgbClr val="1A8753"/>
                      </a:solidFill>
                      <a:prstDash val="solid"/>
                      <a:round/>
                      <a:headEnd type="none" w="med" len="med"/>
                      <a:tailEnd type="none" w="med" len="med"/>
                    </a:lnR>
                    <a:lnB w="28575" cap="flat" cmpd="sng" algn="ctr">
                      <a:solidFill>
                        <a:srgbClr val="F8D7CD"/>
                      </a:solidFill>
                      <a:prstDash val="solid"/>
                      <a:round/>
                      <a:headEnd type="none" w="med" len="med"/>
                      <a:tailEnd type="none" w="med" len="med"/>
                    </a:lnB>
                    <a:solidFill>
                      <a:schemeClr val="bg1"/>
                    </a:solidFill>
                  </a:tcPr>
                </a:tc>
                <a:extLst>
                  <a:ext uri="{0D108BD9-81ED-4DB2-BD59-A6C34878D82A}">
                    <a16:rowId xmlns:a16="http://schemas.microsoft.com/office/drawing/2014/main" val="4017682352"/>
                  </a:ext>
                </a:extLst>
              </a:tr>
              <a:tr h="415616">
                <a:tc>
                  <a:txBody>
                    <a:bodyPr/>
                    <a:lstStyle/>
                    <a:p>
                      <a:pPr marL="447675" marR="0" lvl="0" indent="-447675" algn="l" defTabSz="914400" rtl="0" eaLnBrk="1" fontAlgn="auto" latinLnBrk="0" hangingPunct="1">
                        <a:lnSpc>
                          <a:spcPct val="100000"/>
                        </a:lnSpc>
                        <a:spcBef>
                          <a:spcPts val="0"/>
                        </a:spcBef>
                        <a:spcAft>
                          <a:spcPts val="0"/>
                        </a:spcAft>
                        <a:buClrTx/>
                        <a:buSzTx/>
                        <a:buFontTx/>
                        <a:buNone/>
                        <a:tabLst/>
                        <a:defRPr/>
                      </a:pPr>
                      <a:r>
                        <a:rPr lang="en-US" sz="1800" b="1" dirty="0">
                          <a:solidFill>
                            <a:schemeClr val="tx1"/>
                          </a:solidFill>
                          <a:latin typeface="Calibri" panose="020F0502020204030204" pitchFamily="34" charset="0"/>
                          <a:cs typeface="Calibri" panose="020F0502020204030204" pitchFamily="34" charset="0"/>
                        </a:rPr>
                        <a:t>2.</a:t>
                      </a:r>
                      <a:r>
                        <a:rPr lang="en-US" sz="1800" b="0" kern="1200" dirty="0">
                          <a:solidFill>
                            <a:schemeClr val="tx1"/>
                          </a:solidFill>
                          <a:latin typeface="Calibri" panose="020F0502020204030204" pitchFamily="34" charset="0"/>
                          <a:ea typeface="+mn-ea"/>
                          <a:cs typeface="Calibri" panose="020F0502020204030204" pitchFamily="34" charset="0"/>
                        </a:rPr>
                        <a:t>	</a:t>
                      </a:r>
                      <a:r>
                        <a:rPr lang="en-IE" sz="1800" b="0" i="0" u="none" strike="noStrike" baseline="0" dirty="0">
                          <a:latin typeface="Calibri" panose="020F0502020204030204" pitchFamily="34" charset="0"/>
                          <a:cs typeface="Calibri" panose="020F0502020204030204" pitchFamily="34" charset="0"/>
                        </a:rPr>
                        <a:t>How do we know where Neolithic people lived in Ireland?</a:t>
                      </a:r>
                      <a:endParaRPr lang="en-US" sz="1800" b="0" kern="1200" dirty="0">
                        <a:solidFill>
                          <a:schemeClr val="tx1"/>
                        </a:solidFill>
                        <a:latin typeface="Calibri" panose="020F0502020204030204" pitchFamily="34" charset="0"/>
                        <a:ea typeface="+mn-ea"/>
                        <a:cs typeface="Calibri" panose="020F0502020204030204" pitchFamily="34" charset="0"/>
                      </a:endParaRPr>
                    </a:p>
                  </a:txBody>
                  <a:tcPr marL="75570" marR="75570">
                    <a:lnL w="19050" cap="flat" cmpd="sng" algn="ctr">
                      <a:solidFill>
                        <a:srgbClr val="1A8753"/>
                      </a:solidFill>
                      <a:prstDash val="solid"/>
                      <a:round/>
                      <a:headEnd type="none" w="med" len="med"/>
                      <a:tailEnd type="none" w="med" len="med"/>
                    </a:lnL>
                    <a:lnR w="19050" cap="flat" cmpd="sng" algn="ctr">
                      <a:solidFill>
                        <a:srgbClr val="1A8753"/>
                      </a:solidFill>
                      <a:prstDash val="solid"/>
                      <a:round/>
                      <a:headEnd type="none" w="med" len="med"/>
                      <a:tailEnd type="none" w="med" len="med"/>
                    </a:lnR>
                    <a:lnT w="28575" cap="flat" cmpd="sng" algn="ctr">
                      <a:solidFill>
                        <a:srgbClr val="F8D7CD"/>
                      </a:solidFill>
                      <a:prstDash val="solid"/>
                      <a:round/>
                      <a:headEnd type="none" w="med" len="med"/>
                      <a:tailEnd type="none" w="med" len="med"/>
                    </a:lnT>
                    <a:lnB w="28575" cap="flat" cmpd="sng" algn="ctr">
                      <a:solidFill>
                        <a:srgbClr val="F8D7CD"/>
                      </a:solidFill>
                      <a:prstDash val="solid"/>
                      <a:round/>
                      <a:headEnd type="none" w="med" len="med"/>
                      <a:tailEnd type="none" w="med" len="med"/>
                    </a:lnB>
                    <a:solidFill>
                      <a:schemeClr val="bg1"/>
                    </a:solidFill>
                  </a:tcPr>
                </a:tc>
                <a:extLst>
                  <a:ext uri="{0D108BD9-81ED-4DB2-BD59-A6C34878D82A}">
                    <a16:rowId xmlns:a16="http://schemas.microsoft.com/office/drawing/2014/main" val="3326383217"/>
                  </a:ext>
                </a:extLst>
              </a:tr>
              <a:tr h="415616">
                <a:tc>
                  <a:txBody>
                    <a:bodyPr/>
                    <a:lstStyle/>
                    <a:p>
                      <a:pPr marL="447675" indent="-447675"/>
                      <a:r>
                        <a:rPr lang="en-US" sz="1800" b="1" dirty="0">
                          <a:solidFill>
                            <a:schemeClr val="tx1"/>
                          </a:solidFill>
                          <a:latin typeface="Calibri" panose="020F0502020204030204" pitchFamily="34" charset="0"/>
                          <a:cs typeface="Calibri" panose="020F0502020204030204" pitchFamily="34" charset="0"/>
                        </a:rPr>
                        <a:t>3.</a:t>
                      </a:r>
                      <a:r>
                        <a:rPr lang="en-US" sz="1800" dirty="0">
                          <a:solidFill>
                            <a:schemeClr val="tx1"/>
                          </a:solidFill>
                          <a:latin typeface="Calibri" panose="020F0502020204030204" pitchFamily="34" charset="0"/>
                          <a:cs typeface="Calibri" panose="020F0502020204030204" pitchFamily="34" charset="0"/>
                        </a:rPr>
                        <a:t>	</a:t>
                      </a:r>
                      <a:r>
                        <a:rPr lang="en-GB" sz="1800" b="0" i="0" u="none" strike="noStrike" baseline="0" dirty="0">
                          <a:latin typeface="Calibri" panose="020F0502020204030204" pitchFamily="34" charset="0"/>
                          <a:cs typeface="Calibri" panose="020F0502020204030204" pitchFamily="34" charset="0"/>
                        </a:rPr>
                        <a:t>What is a ringfort?</a:t>
                      </a:r>
                      <a:endParaRPr lang="en-US" sz="1800" b="0" i="0" dirty="0">
                        <a:solidFill>
                          <a:schemeClr val="tx1"/>
                        </a:solidFill>
                        <a:latin typeface="Calibri" panose="020F0502020204030204" pitchFamily="34" charset="0"/>
                        <a:cs typeface="Calibri" panose="020F0502020204030204" pitchFamily="34" charset="0"/>
                      </a:endParaRPr>
                    </a:p>
                  </a:txBody>
                  <a:tcPr marL="75570" marR="75570">
                    <a:lnL w="19050" cap="flat" cmpd="sng" algn="ctr">
                      <a:solidFill>
                        <a:srgbClr val="1A8753"/>
                      </a:solidFill>
                      <a:prstDash val="solid"/>
                      <a:round/>
                      <a:headEnd type="none" w="med" len="med"/>
                      <a:tailEnd type="none" w="med" len="med"/>
                    </a:lnL>
                    <a:lnR w="19050" cap="flat" cmpd="sng" algn="ctr">
                      <a:solidFill>
                        <a:srgbClr val="1A8753"/>
                      </a:solidFill>
                      <a:prstDash val="solid"/>
                      <a:round/>
                      <a:headEnd type="none" w="med" len="med"/>
                      <a:tailEnd type="none" w="med" len="med"/>
                    </a:lnR>
                    <a:lnT w="28575" cap="flat" cmpd="sng" algn="ctr">
                      <a:solidFill>
                        <a:srgbClr val="F8D7CD"/>
                      </a:solidFill>
                      <a:prstDash val="solid"/>
                      <a:round/>
                      <a:headEnd type="none" w="med" len="med"/>
                      <a:tailEnd type="none" w="med" len="med"/>
                    </a:lnT>
                    <a:lnB w="28575" cap="flat" cmpd="sng" algn="ctr">
                      <a:solidFill>
                        <a:srgbClr val="F8D7CD"/>
                      </a:solidFill>
                      <a:prstDash val="solid"/>
                      <a:round/>
                      <a:headEnd type="none" w="med" len="med"/>
                      <a:tailEnd type="none" w="med" len="med"/>
                    </a:lnB>
                    <a:solidFill>
                      <a:schemeClr val="bg1"/>
                    </a:solidFill>
                  </a:tcPr>
                </a:tc>
                <a:extLst>
                  <a:ext uri="{0D108BD9-81ED-4DB2-BD59-A6C34878D82A}">
                    <a16:rowId xmlns:a16="http://schemas.microsoft.com/office/drawing/2014/main" val="173032511"/>
                  </a:ext>
                </a:extLst>
              </a:tr>
              <a:tr h="568525">
                <a:tc>
                  <a:txBody>
                    <a:bodyPr/>
                    <a:lstStyle/>
                    <a:p>
                      <a:pPr marL="447675" indent="-447675"/>
                      <a:r>
                        <a:rPr lang="en-US" sz="1800" b="1" kern="1200" dirty="0">
                          <a:solidFill>
                            <a:schemeClr val="tx1"/>
                          </a:solidFill>
                          <a:latin typeface="Calibri" panose="020F0502020204030204" pitchFamily="34" charset="0"/>
                          <a:ea typeface="+mn-ea"/>
                          <a:cs typeface="Calibri" panose="020F0502020204030204" pitchFamily="34" charset="0"/>
                        </a:rPr>
                        <a:t>4.</a:t>
                      </a:r>
                      <a:r>
                        <a:rPr lang="en-US" sz="1800" b="0" i="0" dirty="0">
                          <a:solidFill>
                            <a:schemeClr val="tx1"/>
                          </a:solidFill>
                          <a:latin typeface="Calibri" panose="020F0502020204030204" pitchFamily="34" charset="0"/>
                          <a:cs typeface="Calibri" panose="020F0502020204030204" pitchFamily="34" charset="0"/>
                        </a:rPr>
                        <a:t>	</a:t>
                      </a:r>
                      <a:r>
                        <a:rPr lang="en-IE" sz="1800" b="0" i="0" u="none" strike="noStrike" baseline="0" dirty="0">
                          <a:latin typeface="Calibri" panose="020F0502020204030204" pitchFamily="34" charset="0"/>
                          <a:cs typeface="Calibri" panose="020F0502020204030204" pitchFamily="34" charset="0"/>
                        </a:rPr>
                        <a:t>What place names tell us the origin of a settlement was in the Iron Age?</a:t>
                      </a:r>
                      <a:endParaRPr lang="en-US" sz="1800" b="0" i="0" dirty="0">
                        <a:solidFill>
                          <a:schemeClr val="tx1"/>
                        </a:solidFill>
                        <a:latin typeface="Calibri" panose="020F0502020204030204" pitchFamily="34" charset="0"/>
                        <a:cs typeface="Calibri" panose="020F0502020204030204" pitchFamily="34" charset="0"/>
                      </a:endParaRPr>
                    </a:p>
                  </a:txBody>
                  <a:tcPr marL="75570" marR="75570">
                    <a:lnL w="19050" cap="flat" cmpd="sng" algn="ctr">
                      <a:solidFill>
                        <a:srgbClr val="1A8753"/>
                      </a:solidFill>
                      <a:prstDash val="solid"/>
                      <a:round/>
                      <a:headEnd type="none" w="med" len="med"/>
                      <a:tailEnd type="none" w="med" len="med"/>
                    </a:lnL>
                    <a:lnR w="19050" cap="flat" cmpd="sng" algn="ctr">
                      <a:solidFill>
                        <a:srgbClr val="1A8753"/>
                      </a:solidFill>
                      <a:prstDash val="solid"/>
                      <a:round/>
                      <a:headEnd type="none" w="med" len="med"/>
                      <a:tailEnd type="none" w="med" len="med"/>
                    </a:lnR>
                    <a:lnT w="28575" cap="flat" cmpd="sng" algn="ctr">
                      <a:solidFill>
                        <a:srgbClr val="F8D7CD"/>
                      </a:solidFill>
                      <a:prstDash val="solid"/>
                      <a:round/>
                      <a:headEnd type="none" w="med" len="med"/>
                      <a:tailEnd type="none" w="med" len="med"/>
                    </a:lnT>
                    <a:lnB w="28575" cap="flat" cmpd="sng" algn="ctr">
                      <a:solidFill>
                        <a:srgbClr val="F8D7CD"/>
                      </a:solidFill>
                      <a:prstDash val="solid"/>
                      <a:round/>
                      <a:headEnd type="none" w="med" len="med"/>
                      <a:tailEnd type="none" w="med" len="med"/>
                    </a:lnB>
                    <a:solidFill>
                      <a:schemeClr val="bg1"/>
                    </a:solidFill>
                  </a:tcPr>
                </a:tc>
                <a:extLst>
                  <a:ext uri="{0D108BD9-81ED-4DB2-BD59-A6C34878D82A}">
                    <a16:rowId xmlns:a16="http://schemas.microsoft.com/office/drawing/2014/main" val="2237658269"/>
                  </a:ext>
                </a:extLst>
              </a:tr>
              <a:tr h="748108">
                <a:tc>
                  <a:txBody>
                    <a:bodyPr/>
                    <a:lstStyle/>
                    <a:p>
                      <a:pPr marL="447675" indent="-447675"/>
                      <a:r>
                        <a:rPr lang="en-US" sz="1800" b="1" kern="1200" dirty="0">
                          <a:solidFill>
                            <a:schemeClr val="tx1"/>
                          </a:solidFill>
                          <a:latin typeface="Calibri" panose="020F0502020204030204" pitchFamily="34" charset="0"/>
                          <a:ea typeface="+mn-ea"/>
                          <a:cs typeface="Calibri" panose="020F0502020204030204" pitchFamily="34" charset="0"/>
                        </a:rPr>
                        <a:t>5.</a:t>
                      </a:r>
                      <a:r>
                        <a:rPr lang="en-US" sz="1800" b="0" i="0" dirty="0">
                          <a:solidFill>
                            <a:schemeClr val="tx1"/>
                          </a:solidFill>
                          <a:latin typeface="Calibri" panose="020F0502020204030204" pitchFamily="34" charset="0"/>
                          <a:cs typeface="Calibri" panose="020F0502020204030204" pitchFamily="34" charset="0"/>
                        </a:rPr>
                        <a:t>	</a:t>
                      </a:r>
                      <a:r>
                        <a:rPr lang="en-IE" sz="1800" b="0" i="0" u="none" strike="noStrike" baseline="0" dirty="0">
                          <a:latin typeface="Calibri" panose="020F0502020204030204" pitchFamily="34" charset="0"/>
                          <a:cs typeface="Calibri" panose="020F0502020204030204" pitchFamily="34" charset="0"/>
                        </a:rPr>
                        <a:t>How is evidence for early settlement shown on an OS Discovery Series map?</a:t>
                      </a:r>
                      <a:endParaRPr lang="en-US" sz="1800" b="0" i="0" dirty="0">
                        <a:solidFill>
                          <a:schemeClr val="tx1"/>
                        </a:solidFill>
                        <a:latin typeface="Calibri" panose="020F0502020204030204" pitchFamily="34" charset="0"/>
                        <a:cs typeface="Calibri" panose="020F0502020204030204" pitchFamily="34" charset="0"/>
                      </a:endParaRPr>
                    </a:p>
                  </a:txBody>
                  <a:tcPr marL="75570" marR="75570">
                    <a:lnL w="19050" cap="flat" cmpd="sng" algn="ctr">
                      <a:solidFill>
                        <a:srgbClr val="1A8753"/>
                      </a:solidFill>
                      <a:prstDash val="solid"/>
                      <a:round/>
                      <a:headEnd type="none" w="med" len="med"/>
                      <a:tailEnd type="none" w="med" len="med"/>
                    </a:lnL>
                    <a:lnR w="19050" cap="flat" cmpd="sng" algn="ctr">
                      <a:solidFill>
                        <a:srgbClr val="1A8753"/>
                      </a:solidFill>
                      <a:prstDash val="solid"/>
                      <a:round/>
                      <a:headEnd type="none" w="med" len="med"/>
                      <a:tailEnd type="none" w="med" len="med"/>
                    </a:lnR>
                    <a:lnT w="28575" cap="flat" cmpd="sng" algn="ctr">
                      <a:solidFill>
                        <a:srgbClr val="F8D7CD"/>
                      </a:solidFill>
                      <a:prstDash val="solid"/>
                      <a:round/>
                      <a:headEnd type="none" w="med" len="med"/>
                      <a:tailEnd type="none" w="med" len="med"/>
                    </a:lnT>
                    <a:lnB w="19050" cap="flat" cmpd="sng" algn="ctr">
                      <a:solidFill>
                        <a:srgbClr val="1A8753"/>
                      </a:solidFill>
                      <a:prstDash val="solid"/>
                      <a:round/>
                      <a:headEnd type="none" w="med" len="med"/>
                      <a:tailEnd type="none" w="med" len="med"/>
                    </a:lnB>
                    <a:solidFill>
                      <a:schemeClr val="bg1"/>
                    </a:solidFill>
                  </a:tcPr>
                </a:tc>
                <a:extLst>
                  <a:ext uri="{0D108BD9-81ED-4DB2-BD59-A6C34878D82A}">
                    <a16:rowId xmlns:a16="http://schemas.microsoft.com/office/drawing/2014/main" val="4166176026"/>
                  </a:ext>
                </a:extLst>
              </a:tr>
            </a:tbl>
          </a:graphicData>
        </a:graphic>
      </p:graphicFrame>
      <p:pic>
        <p:nvPicPr>
          <p:cNvPr id="13" name="Picture 12" descr="A picture containing logo&#10;&#10;Description automatically generated">
            <a:extLst>
              <a:ext uri="{FF2B5EF4-FFF2-40B4-BE49-F238E27FC236}">
                <a16:creationId xmlns:a16="http://schemas.microsoft.com/office/drawing/2014/main" id="{84480668-496E-4F3A-8EA1-5F3BF6605F52}"/>
              </a:ext>
            </a:extLst>
          </p:cNvPr>
          <p:cNvPicPr>
            <a:picLocks noChangeAspect="1"/>
          </p:cNvPicPr>
          <p:nvPr/>
        </p:nvPicPr>
        <p:blipFill>
          <a:blip r:embed="rId2"/>
          <a:stretch>
            <a:fillRect/>
          </a:stretch>
        </p:blipFill>
        <p:spPr>
          <a:xfrm>
            <a:off x="1699751" y="1262287"/>
            <a:ext cx="3296790" cy="625507"/>
          </a:xfrm>
          <a:prstGeom prst="rect">
            <a:avLst/>
          </a:prstGeom>
        </p:spPr>
      </p:pic>
    </p:spTree>
    <p:extLst>
      <p:ext uri="{BB962C8B-B14F-4D97-AF65-F5344CB8AC3E}">
        <p14:creationId xmlns:p14="http://schemas.microsoft.com/office/powerpoint/2010/main" val="8036190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6">
            <a:extLst>
              <a:ext uri="{FF2B5EF4-FFF2-40B4-BE49-F238E27FC236}">
                <a16:creationId xmlns:a16="http://schemas.microsoft.com/office/drawing/2014/main" id="{5F3A3C56-337E-C149-B200-1DE8C8B62E3C}"/>
              </a:ext>
            </a:extLst>
          </p:cNvPr>
          <p:cNvSpPr txBox="1">
            <a:spLocks/>
          </p:cNvSpPr>
          <p:nvPr/>
        </p:nvSpPr>
        <p:spPr>
          <a:xfrm>
            <a:off x="463296" y="365125"/>
            <a:ext cx="10515600" cy="618101"/>
          </a:xfrm>
          <a:prstGeom prst="rect">
            <a:avLst/>
          </a:prstGeom>
        </p:spPr>
        <p:txBody>
          <a:bodyPr/>
          <a:lstStyle>
            <a:lvl1pPr algn="l" defTabSz="914400" rtl="0" eaLnBrk="1" latinLnBrk="0" hangingPunct="1">
              <a:lnSpc>
                <a:spcPct val="90000"/>
              </a:lnSpc>
              <a:spcBef>
                <a:spcPct val="0"/>
              </a:spcBef>
              <a:buNone/>
              <a:defRPr sz="4000" b="1" i="0" kern="1200">
                <a:solidFill>
                  <a:srgbClr val="39304C"/>
                </a:solidFill>
                <a:latin typeface="Glory" pitchFamily="2" charset="77"/>
                <a:ea typeface="+mj-ea"/>
                <a:cs typeface="+mj-cs"/>
              </a:defRPr>
            </a:lvl1pPr>
          </a:lstStyle>
          <a:p>
            <a:pPr lvl="0">
              <a:defRPr/>
            </a:pPr>
            <a:endParaRPr kumimoji="0" lang="en-US" sz="4000" b="1" i="0" u="none" strike="noStrike" kern="1200" cap="none" spc="0" normalizeH="0" baseline="0" noProof="0" dirty="0">
              <a:ln>
                <a:noFill/>
              </a:ln>
              <a:solidFill>
                <a:srgbClr val="1E4783"/>
              </a:solidFill>
              <a:effectLst/>
              <a:uLnTx/>
              <a:uFillTx/>
              <a:latin typeface="Calibri" panose="020F0502020204030204"/>
              <a:ea typeface="+mj-ea"/>
              <a:cs typeface="+mj-cs"/>
            </a:endParaRPr>
          </a:p>
        </p:txBody>
      </p:sp>
      <p:sp>
        <p:nvSpPr>
          <p:cNvPr id="8" name="Title 6">
            <a:extLst>
              <a:ext uri="{FF2B5EF4-FFF2-40B4-BE49-F238E27FC236}">
                <a16:creationId xmlns:a16="http://schemas.microsoft.com/office/drawing/2014/main" id="{0242F185-002B-45A5-98B1-DBE558C292D3}"/>
              </a:ext>
            </a:extLst>
          </p:cNvPr>
          <p:cNvSpPr txBox="1">
            <a:spLocks/>
          </p:cNvSpPr>
          <p:nvPr/>
        </p:nvSpPr>
        <p:spPr>
          <a:xfrm>
            <a:off x="432000" y="360000"/>
            <a:ext cx="11296704" cy="618101"/>
          </a:xfrm>
          <a:prstGeom prst="rect">
            <a:avLst/>
          </a:prstGeom>
        </p:spPr>
        <p:txBody>
          <a:bodyPr/>
          <a:lstStyle>
            <a:lvl1pPr algn="l" defTabSz="914400" rtl="0" eaLnBrk="1" latinLnBrk="0" hangingPunct="1">
              <a:lnSpc>
                <a:spcPct val="90000"/>
              </a:lnSpc>
              <a:spcBef>
                <a:spcPct val="0"/>
              </a:spcBef>
              <a:buNone/>
              <a:defRPr sz="4000" b="1" i="0" kern="1200">
                <a:solidFill>
                  <a:srgbClr val="39304C"/>
                </a:solidFill>
                <a:latin typeface="Glory" pitchFamily="2" charset="77"/>
                <a:ea typeface="+mj-ea"/>
                <a:cs typeface="+mj-cs"/>
              </a:defRPr>
            </a:lvl1pPr>
          </a:lstStyle>
          <a:p>
            <a:pPr marL="722630" indent="-722630">
              <a:spcAft>
                <a:spcPts val="1800"/>
              </a:spcAft>
            </a:pPr>
            <a:r>
              <a:rPr lang="en-US" sz="2800" dirty="0">
                <a:solidFill>
                  <a:srgbClr val="E84141"/>
                </a:solidFill>
                <a:latin typeface="Calibri" panose="020F0502020204030204" pitchFamily="34" charset="0"/>
                <a:ea typeface="Calibri" panose="020F0502020204030204" pitchFamily="34" charset="0"/>
                <a:cs typeface="Courier" pitchFamily="2" charset="0"/>
              </a:rPr>
              <a:t>20.1 </a:t>
            </a:r>
            <a:r>
              <a:rPr lang="en-US" sz="2800" dirty="0">
                <a:solidFill>
                  <a:srgbClr val="1E4783"/>
                </a:solidFill>
                <a:latin typeface="Calibri" panose="020F0502020204030204" pitchFamily="34" charset="0"/>
                <a:ea typeface="Calibri" panose="020F0502020204030204" pitchFamily="34" charset="0"/>
                <a:cs typeface="Courier" pitchFamily="2" charset="0"/>
              </a:rPr>
              <a:t>Describe the different types of settlement in Ireland through time. </a:t>
            </a:r>
            <a:endParaRPr lang="en-IE" sz="2800" dirty="0">
              <a:latin typeface="Muli" pitchFamily="2" charset="77"/>
              <a:ea typeface="Calibri" panose="020F0502020204030204" pitchFamily="34" charset="0"/>
              <a:cs typeface="Courier" pitchFamily="2" charset="0"/>
            </a:endParaRPr>
          </a:p>
        </p:txBody>
      </p:sp>
      <p:graphicFrame>
        <p:nvGraphicFramePr>
          <p:cNvPr id="7" name="Table 6">
            <a:extLst>
              <a:ext uri="{FF2B5EF4-FFF2-40B4-BE49-F238E27FC236}">
                <a16:creationId xmlns:a16="http://schemas.microsoft.com/office/drawing/2014/main" id="{2F876B19-CD5F-314D-9CBD-07A728E18DB9}"/>
              </a:ext>
            </a:extLst>
          </p:cNvPr>
          <p:cNvGraphicFramePr>
            <a:graphicFrameLocks noGrp="1"/>
          </p:cNvGraphicFramePr>
          <p:nvPr>
            <p:extLst>
              <p:ext uri="{D42A27DB-BD31-4B8C-83A1-F6EECF244321}">
                <p14:modId xmlns:p14="http://schemas.microsoft.com/office/powerpoint/2010/main" val="623144730"/>
              </p:ext>
            </p:extLst>
          </p:nvPr>
        </p:nvGraphicFramePr>
        <p:xfrm>
          <a:off x="1159685" y="1648665"/>
          <a:ext cx="9032722" cy="1950720"/>
        </p:xfrm>
        <a:graphic>
          <a:graphicData uri="http://schemas.openxmlformats.org/drawingml/2006/table">
            <a:tbl>
              <a:tblPr firstRow="1" bandRow="1">
                <a:tableStyleId>{21E4AEA4-8DFA-4A89-87EB-49C32662AFE0}</a:tableStyleId>
              </a:tblPr>
              <a:tblGrid>
                <a:gridCol w="9032722">
                  <a:extLst>
                    <a:ext uri="{9D8B030D-6E8A-4147-A177-3AD203B41FA5}">
                      <a16:colId xmlns:a16="http://schemas.microsoft.com/office/drawing/2014/main" val="222612161"/>
                    </a:ext>
                  </a:extLst>
                </a:gridCol>
              </a:tblGrid>
              <a:tr h="0">
                <a:tc>
                  <a:txBody>
                    <a:bodyPr/>
                    <a:lstStyle/>
                    <a:p>
                      <a:pPr algn="l"/>
                      <a:r>
                        <a:rPr lang="en-US" sz="2400" b="1" dirty="0">
                          <a:latin typeface="Calibri" panose="020F0502020204030204" pitchFamily="34" charset="0"/>
                          <a:cs typeface="Calibri" panose="020F0502020204030204" pitchFamily="34" charset="0"/>
                        </a:rPr>
                        <a:t>Higher-order questions 1</a:t>
                      </a:r>
                      <a:endParaRPr lang="en-US" sz="2400" b="1" i="0" dirty="0">
                        <a:latin typeface="Calibri" panose="020F0502020204030204" pitchFamily="34" charset="0"/>
                        <a:cs typeface="Calibri" panose="020F0502020204030204" pitchFamily="34" charset="0"/>
                      </a:endParaRPr>
                    </a:p>
                  </a:txBody>
                  <a:tcPr marL="75570" marR="75570"/>
                </a:tc>
                <a:extLst>
                  <a:ext uri="{0D108BD9-81ED-4DB2-BD59-A6C34878D82A}">
                    <a16:rowId xmlns:a16="http://schemas.microsoft.com/office/drawing/2014/main" val="1451609641"/>
                  </a:ext>
                </a:extLst>
              </a:tr>
              <a:tr h="383832">
                <a:tc>
                  <a:txBody>
                    <a:bodyPr/>
                    <a:lstStyle/>
                    <a:p>
                      <a:pPr marL="447675" indent="-447675"/>
                      <a:r>
                        <a:rPr lang="en-US" sz="2000" b="0" dirty="0">
                          <a:solidFill>
                            <a:schemeClr val="tx1"/>
                          </a:solidFill>
                          <a:latin typeface="Calibri" panose="020F0502020204030204" pitchFamily="34" charset="0"/>
                          <a:cs typeface="Calibri" panose="020F0502020204030204" pitchFamily="34" charset="0"/>
                        </a:rPr>
                        <a:t>1.	What did Neolithic houses look like? Research your History textbook to find out.</a:t>
                      </a:r>
                      <a:endParaRPr lang="en-US" sz="2000" b="0" i="0" dirty="0">
                        <a:solidFill>
                          <a:schemeClr val="tx1"/>
                        </a:solidFill>
                        <a:latin typeface="Calibri" panose="020F0502020204030204" pitchFamily="34" charset="0"/>
                        <a:cs typeface="Calibri" panose="020F0502020204030204" pitchFamily="34" charset="0"/>
                      </a:endParaRPr>
                    </a:p>
                  </a:txBody>
                  <a:tcPr marL="75570" marR="75570"/>
                </a:tc>
                <a:extLst>
                  <a:ext uri="{0D108BD9-81ED-4DB2-BD59-A6C34878D82A}">
                    <a16:rowId xmlns:a16="http://schemas.microsoft.com/office/drawing/2014/main" val="4017682352"/>
                  </a:ext>
                </a:extLst>
              </a:tr>
              <a:tr h="383832">
                <a:tc>
                  <a:txBody>
                    <a:bodyPr/>
                    <a:lstStyle/>
                    <a:p>
                      <a:pPr marL="447675" marR="0" lvl="0" indent="-447675" algn="l" defTabSz="914400" rtl="0" eaLnBrk="1" fontAlgn="auto" latinLnBrk="0" hangingPunct="1">
                        <a:lnSpc>
                          <a:spcPct val="100000"/>
                        </a:lnSpc>
                        <a:spcBef>
                          <a:spcPts val="0"/>
                        </a:spcBef>
                        <a:spcAft>
                          <a:spcPts val="0"/>
                        </a:spcAft>
                        <a:buClrTx/>
                        <a:buSzTx/>
                        <a:buFontTx/>
                        <a:buNone/>
                        <a:tabLst/>
                        <a:defRPr/>
                      </a:pPr>
                      <a:r>
                        <a:rPr lang="en-US" sz="2000" b="0" dirty="0">
                          <a:solidFill>
                            <a:schemeClr val="tx1"/>
                          </a:solidFill>
                          <a:latin typeface="Calibri" panose="020F0502020204030204" pitchFamily="34" charset="0"/>
                          <a:cs typeface="Calibri" panose="020F0502020204030204" pitchFamily="34" charset="0"/>
                        </a:rPr>
                        <a:t>2.</a:t>
                      </a:r>
                      <a:r>
                        <a:rPr lang="en-US" sz="2000" b="0" kern="1200" dirty="0">
                          <a:solidFill>
                            <a:schemeClr val="tx1"/>
                          </a:solidFill>
                          <a:latin typeface="Calibri" panose="020F0502020204030204" pitchFamily="34" charset="0"/>
                          <a:ea typeface="+mn-ea"/>
                          <a:cs typeface="Calibri" panose="020F0502020204030204" pitchFamily="34" charset="0"/>
                        </a:rPr>
                        <a:t>	Where early settlers the only ones to locate near rivers?</a:t>
                      </a:r>
                    </a:p>
                  </a:txBody>
                  <a:tcPr marL="75570" marR="75570"/>
                </a:tc>
                <a:extLst>
                  <a:ext uri="{0D108BD9-81ED-4DB2-BD59-A6C34878D82A}">
                    <a16:rowId xmlns:a16="http://schemas.microsoft.com/office/drawing/2014/main" val="3326383217"/>
                  </a:ext>
                </a:extLst>
              </a:tr>
              <a:tr h="383832">
                <a:tc>
                  <a:txBody>
                    <a:bodyPr/>
                    <a:lstStyle/>
                    <a:p>
                      <a:pPr marL="447675" indent="-447675"/>
                      <a:r>
                        <a:rPr lang="en-US" sz="2000" b="0" dirty="0">
                          <a:solidFill>
                            <a:schemeClr val="tx1"/>
                          </a:solidFill>
                          <a:latin typeface="Calibri" panose="020F0502020204030204" pitchFamily="34" charset="0"/>
                          <a:cs typeface="Calibri" panose="020F0502020204030204" pitchFamily="34" charset="0"/>
                        </a:rPr>
                        <a:t>3.	Is it possible that later settlers used the same settlement locations as previous settlers?</a:t>
                      </a:r>
                      <a:endParaRPr lang="en-US" sz="2000" b="0" i="0" dirty="0">
                        <a:solidFill>
                          <a:schemeClr val="tx1"/>
                        </a:solidFill>
                        <a:latin typeface="Calibri" panose="020F0502020204030204" pitchFamily="34" charset="0"/>
                        <a:cs typeface="Calibri" panose="020F0502020204030204" pitchFamily="34" charset="0"/>
                      </a:endParaRPr>
                    </a:p>
                  </a:txBody>
                  <a:tcPr marL="75570" marR="75570"/>
                </a:tc>
                <a:extLst>
                  <a:ext uri="{0D108BD9-81ED-4DB2-BD59-A6C34878D82A}">
                    <a16:rowId xmlns:a16="http://schemas.microsoft.com/office/drawing/2014/main" val="173032511"/>
                  </a:ext>
                </a:extLst>
              </a:tr>
            </a:tbl>
          </a:graphicData>
        </a:graphic>
      </p:graphicFrame>
    </p:spTree>
    <p:extLst>
      <p:ext uri="{BB962C8B-B14F-4D97-AF65-F5344CB8AC3E}">
        <p14:creationId xmlns:p14="http://schemas.microsoft.com/office/powerpoint/2010/main" val="25735552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12"/>
          <p:cNvSpPr/>
          <p:nvPr/>
        </p:nvSpPr>
        <p:spPr>
          <a:xfrm>
            <a:off x="0" y="1"/>
            <a:ext cx="12192000" cy="5881510"/>
          </a:xfrm>
          <a:prstGeom prst="rect">
            <a:avLst/>
          </a:prstGeom>
          <a:solidFill>
            <a:srgbClr val="FFDE3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59" name="Google Shape;159;p12"/>
          <p:cNvSpPr txBox="1"/>
          <p:nvPr/>
        </p:nvSpPr>
        <p:spPr>
          <a:xfrm>
            <a:off x="463296" y="2322655"/>
            <a:ext cx="10515600" cy="618101"/>
          </a:xfrm>
          <a:prstGeom prst="rect">
            <a:avLst/>
          </a:prstGeom>
          <a:noFill/>
          <a:ln>
            <a:noFill/>
          </a:ln>
        </p:spPr>
        <p:txBody>
          <a:bodyPr spcFirstLastPara="1" wrap="square" lIns="91425" tIns="45700" rIns="91425" bIns="45700" anchor="t" anchorCtr="0">
            <a:noAutofit/>
          </a:bodyPr>
          <a:lstStyle/>
          <a:p>
            <a:r>
              <a:rPr lang="en-US" sz="2000" b="1" dirty="0">
                <a:solidFill>
                  <a:srgbClr val="1E4783"/>
                </a:solidFill>
                <a:latin typeface="Calibri" panose="020F0502020204030204" pitchFamily="34" charset="0"/>
                <a:cs typeface="Calibri" panose="020F0502020204030204" pitchFamily="34" charset="0"/>
              </a:rPr>
              <a:t>Go to Section 20.1 on page 106 of your Skills Book.</a:t>
            </a:r>
          </a:p>
        </p:txBody>
      </p:sp>
      <p:sp>
        <p:nvSpPr>
          <p:cNvPr id="5" name="Title 6">
            <a:extLst>
              <a:ext uri="{FF2B5EF4-FFF2-40B4-BE49-F238E27FC236}">
                <a16:creationId xmlns:a16="http://schemas.microsoft.com/office/drawing/2014/main" id="{8BAAEB3C-46C1-4C4E-A320-E26C29E2032D}"/>
              </a:ext>
            </a:extLst>
          </p:cNvPr>
          <p:cNvSpPr txBox="1">
            <a:spLocks/>
          </p:cNvSpPr>
          <p:nvPr/>
        </p:nvSpPr>
        <p:spPr>
          <a:xfrm>
            <a:off x="432000" y="360000"/>
            <a:ext cx="11296704" cy="618101"/>
          </a:xfrm>
          <a:prstGeom prst="rect">
            <a:avLst/>
          </a:prstGeom>
        </p:spPr>
        <p:txBody>
          <a:bodyPr/>
          <a:lstStyle>
            <a:lvl1pPr algn="l" defTabSz="914400" rtl="0" eaLnBrk="1" latinLnBrk="0" hangingPunct="1">
              <a:lnSpc>
                <a:spcPct val="90000"/>
              </a:lnSpc>
              <a:spcBef>
                <a:spcPct val="0"/>
              </a:spcBef>
              <a:buNone/>
              <a:defRPr sz="4000" b="1" i="0" kern="1200">
                <a:solidFill>
                  <a:srgbClr val="39304C"/>
                </a:solidFill>
                <a:latin typeface="Glory" pitchFamily="2" charset="77"/>
                <a:ea typeface="+mj-ea"/>
                <a:cs typeface="+mj-cs"/>
              </a:defRPr>
            </a:lvl1pPr>
          </a:lstStyle>
          <a:p>
            <a:pPr marL="722630" indent="-722630">
              <a:spcAft>
                <a:spcPts val="1800"/>
              </a:spcAft>
            </a:pPr>
            <a:r>
              <a:rPr lang="en-US" sz="2800" dirty="0">
                <a:solidFill>
                  <a:srgbClr val="E84141"/>
                </a:solidFill>
                <a:latin typeface="Calibri" panose="020F0502020204030204" pitchFamily="34" charset="0"/>
                <a:ea typeface="Calibri" panose="020F0502020204030204" pitchFamily="34" charset="0"/>
                <a:cs typeface="Courier" pitchFamily="2" charset="0"/>
              </a:rPr>
              <a:t>20.1 </a:t>
            </a:r>
            <a:r>
              <a:rPr lang="en-US" sz="2800" dirty="0">
                <a:solidFill>
                  <a:srgbClr val="1E4783"/>
                </a:solidFill>
                <a:latin typeface="Calibri" panose="020F0502020204030204" pitchFamily="34" charset="0"/>
                <a:ea typeface="Calibri" panose="020F0502020204030204" pitchFamily="34" charset="0"/>
                <a:cs typeface="Courier" pitchFamily="2" charset="0"/>
              </a:rPr>
              <a:t>Describe the different types of settlement in Ireland through time. </a:t>
            </a:r>
            <a:endParaRPr lang="en-IE" sz="2800" dirty="0">
              <a:latin typeface="Muli" pitchFamily="2" charset="77"/>
              <a:ea typeface="Calibri" panose="020F0502020204030204" pitchFamily="34" charset="0"/>
              <a:cs typeface="Courier" pitchFamily="2" charset="0"/>
            </a:endParaRPr>
          </a:p>
        </p:txBody>
      </p:sp>
    </p:spTree>
    <p:extLst>
      <p:ext uri="{BB962C8B-B14F-4D97-AF65-F5344CB8AC3E}">
        <p14:creationId xmlns:p14="http://schemas.microsoft.com/office/powerpoint/2010/main" val="18266396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6">
            <a:extLst>
              <a:ext uri="{FF2B5EF4-FFF2-40B4-BE49-F238E27FC236}">
                <a16:creationId xmlns:a16="http://schemas.microsoft.com/office/drawing/2014/main" id="{2A275256-4FBA-4B87-A01E-DFF6DEB5C02B}"/>
              </a:ext>
            </a:extLst>
          </p:cNvPr>
          <p:cNvSpPr txBox="1">
            <a:spLocks/>
          </p:cNvSpPr>
          <p:nvPr/>
        </p:nvSpPr>
        <p:spPr>
          <a:xfrm>
            <a:off x="181707" y="294317"/>
            <a:ext cx="11027979" cy="618101"/>
          </a:xfrm>
          <a:prstGeom prst="rect">
            <a:avLst/>
          </a:prstGeom>
        </p:spPr>
        <p:txBody>
          <a:bodyPr/>
          <a:lstStyle>
            <a:lvl1pPr algn="l" defTabSz="914400" rtl="0" eaLnBrk="1" latinLnBrk="0" hangingPunct="1">
              <a:lnSpc>
                <a:spcPct val="90000"/>
              </a:lnSpc>
              <a:spcBef>
                <a:spcPct val="0"/>
              </a:spcBef>
              <a:buNone/>
              <a:defRPr sz="4000" b="1" i="0" kern="1200">
                <a:solidFill>
                  <a:srgbClr val="39304C"/>
                </a:solidFill>
                <a:latin typeface="Glory" pitchFamily="2" charset="77"/>
                <a:ea typeface="+mj-ea"/>
                <a:cs typeface="+mj-cs"/>
              </a:defRPr>
            </a:lvl1pPr>
          </a:lstStyle>
          <a:p>
            <a:pPr marL="722630" indent="-722630">
              <a:spcAft>
                <a:spcPts val="1800"/>
              </a:spcAft>
            </a:pPr>
            <a:r>
              <a:rPr lang="en-US" sz="2800" dirty="0">
                <a:solidFill>
                  <a:srgbClr val="E84141"/>
                </a:solidFill>
                <a:latin typeface="Calibri" panose="020F0502020204030204" pitchFamily="34" charset="0"/>
                <a:ea typeface="Calibri" panose="020F0502020204030204" pitchFamily="34" charset="0"/>
                <a:cs typeface="Courier" pitchFamily="2" charset="0"/>
              </a:rPr>
              <a:t>20.1 </a:t>
            </a:r>
            <a:r>
              <a:rPr lang="en-US" sz="2800" dirty="0">
                <a:solidFill>
                  <a:srgbClr val="1E4783"/>
                </a:solidFill>
                <a:latin typeface="Calibri" panose="020F0502020204030204" pitchFamily="34" charset="0"/>
                <a:ea typeface="Calibri" panose="020F0502020204030204" pitchFamily="34" charset="0"/>
                <a:cs typeface="Courier" pitchFamily="2" charset="0"/>
              </a:rPr>
              <a:t>Describe the different types of settlement in Ireland through time. </a:t>
            </a:r>
            <a:endParaRPr lang="en-IE" sz="2800" dirty="0">
              <a:latin typeface="Muli" pitchFamily="2" charset="77"/>
              <a:ea typeface="Calibri" panose="020F0502020204030204" pitchFamily="34" charset="0"/>
              <a:cs typeface="Courier" pitchFamily="2" charset="0"/>
            </a:endParaRPr>
          </a:p>
        </p:txBody>
      </p:sp>
      <p:sp>
        <p:nvSpPr>
          <p:cNvPr id="5" name="TextBox 4">
            <a:extLst>
              <a:ext uri="{FF2B5EF4-FFF2-40B4-BE49-F238E27FC236}">
                <a16:creationId xmlns:a16="http://schemas.microsoft.com/office/drawing/2014/main" id="{2A80E973-CAF8-4BDB-B818-9C71E473A458}"/>
              </a:ext>
            </a:extLst>
          </p:cNvPr>
          <p:cNvSpPr txBox="1"/>
          <p:nvPr/>
        </p:nvSpPr>
        <p:spPr>
          <a:xfrm>
            <a:off x="357556" y="1192213"/>
            <a:ext cx="6821212" cy="4478149"/>
          </a:xfrm>
          <a:prstGeom prst="rect">
            <a:avLst/>
          </a:prstGeom>
          <a:noFill/>
        </p:spPr>
        <p:txBody>
          <a:bodyPr wrap="square">
            <a:spAutoFit/>
          </a:bodyPr>
          <a:lstStyle/>
          <a:p>
            <a:pPr>
              <a:lnSpc>
                <a:spcPts val="2400"/>
              </a:lnSpc>
              <a:spcBef>
                <a:spcPct val="0"/>
              </a:spcBef>
              <a:spcAft>
                <a:spcPct val="0"/>
              </a:spcAft>
              <a:buFont typeface="Arial" panose="020B0604020202020204" pitchFamily="34" charset="0"/>
              <a:buNone/>
              <a:defRPr/>
            </a:pPr>
            <a:r>
              <a:rPr lang="en-IE" altLang="en-US" sz="2400" b="1" dirty="0">
                <a:solidFill>
                  <a:srgbClr val="1E4783"/>
                </a:solidFill>
              </a:rPr>
              <a:t>Early Christian settlement – from 500 CE</a:t>
            </a:r>
          </a:p>
          <a:p>
            <a:pPr marL="342900" indent="-342900">
              <a:lnSpc>
                <a:spcPts val="2400"/>
              </a:lnSpc>
              <a:spcBef>
                <a:spcPct val="0"/>
              </a:spcBef>
              <a:spcAft>
                <a:spcPts val="600"/>
              </a:spcAft>
              <a:buClr>
                <a:srgbClr val="FF0000"/>
              </a:buClr>
              <a:buFont typeface="Arial" panose="020B0604020202020204" pitchFamily="34" charset="0"/>
              <a:buChar char="•"/>
              <a:defRPr/>
            </a:pPr>
            <a:r>
              <a:rPr lang="en-IE" altLang="en-US" sz="2000" dirty="0">
                <a:solidFill>
                  <a:srgbClr val="1E4783"/>
                </a:solidFill>
              </a:rPr>
              <a:t>Christianity spread in Ireland after St Patrick came here in 432 CE. </a:t>
            </a:r>
          </a:p>
          <a:p>
            <a:pPr marL="342900" indent="-342900">
              <a:lnSpc>
                <a:spcPts val="2400"/>
              </a:lnSpc>
              <a:spcBef>
                <a:spcPct val="0"/>
              </a:spcBef>
              <a:spcAft>
                <a:spcPts val="600"/>
              </a:spcAft>
              <a:buClr>
                <a:srgbClr val="FF0000"/>
              </a:buClr>
              <a:buFont typeface="Arial" panose="020B0604020202020204" pitchFamily="34" charset="0"/>
              <a:buChar char="•"/>
              <a:defRPr/>
            </a:pPr>
            <a:r>
              <a:rPr lang="en-IE" altLang="en-US" sz="2000" dirty="0">
                <a:solidFill>
                  <a:srgbClr val="1E4783"/>
                </a:solidFill>
              </a:rPr>
              <a:t>Communities of monks built monasteries with churches, infirmaries, scriptoriums and round towers.</a:t>
            </a:r>
          </a:p>
          <a:p>
            <a:pPr marL="800100" lvl="1" indent="-342900">
              <a:lnSpc>
                <a:spcPts val="2400"/>
              </a:lnSpc>
              <a:spcBef>
                <a:spcPct val="0"/>
              </a:spcBef>
              <a:spcAft>
                <a:spcPts val="600"/>
              </a:spcAft>
              <a:buClr>
                <a:srgbClr val="FF0000"/>
              </a:buClr>
              <a:buFont typeface="Arial" panose="020B0604020202020204" pitchFamily="34" charset="0"/>
              <a:buChar char="•"/>
              <a:defRPr/>
            </a:pPr>
            <a:r>
              <a:rPr lang="en-IE" altLang="en-US" sz="2000" dirty="0">
                <a:solidFill>
                  <a:srgbClr val="1E4783"/>
                </a:solidFill>
              </a:rPr>
              <a:t>They were enclosed by a circular wall to protect them from attack. </a:t>
            </a:r>
          </a:p>
          <a:p>
            <a:pPr marL="342900" indent="-342900">
              <a:lnSpc>
                <a:spcPts val="2400"/>
              </a:lnSpc>
              <a:spcBef>
                <a:spcPct val="0"/>
              </a:spcBef>
              <a:spcAft>
                <a:spcPts val="600"/>
              </a:spcAft>
              <a:buClr>
                <a:srgbClr val="FF0000"/>
              </a:buClr>
              <a:buFont typeface="Arial" panose="020B0604020202020204" pitchFamily="34" charset="0"/>
              <a:buChar char="•"/>
              <a:defRPr/>
            </a:pPr>
            <a:r>
              <a:rPr lang="en-IE" altLang="en-US" sz="2000" dirty="0">
                <a:solidFill>
                  <a:srgbClr val="1E4783"/>
                </a:solidFill>
              </a:rPr>
              <a:t>The monks had to grow their own food. </a:t>
            </a:r>
          </a:p>
          <a:p>
            <a:pPr marL="800100" lvl="1" indent="-342900">
              <a:lnSpc>
                <a:spcPts val="2400"/>
              </a:lnSpc>
              <a:spcBef>
                <a:spcPct val="0"/>
              </a:spcBef>
              <a:spcAft>
                <a:spcPts val="600"/>
              </a:spcAft>
              <a:buClr>
                <a:srgbClr val="FF0000"/>
              </a:buClr>
              <a:buFont typeface="Arial" panose="020B0604020202020204" pitchFamily="34" charset="0"/>
              <a:buChar char="•"/>
              <a:defRPr/>
            </a:pPr>
            <a:r>
              <a:rPr lang="en-IE" altLang="en-US" sz="2000" dirty="0">
                <a:solidFill>
                  <a:srgbClr val="1E4783"/>
                </a:solidFill>
              </a:rPr>
              <a:t>Many monasteries were built in low-lying areas with fertile brown soils.</a:t>
            </a:r>
          </a:p>
          <a:p>
            <a:pPr marL="342900" indent="-342900">
              <a:lnSpc>
                <a:spcPts val="2400"/>
              </a:lnSpc>
              <a:spcBef>
                <a:spcPct val="0"/>
              </a:spcBef>
              <a:spcAft>
                <a:spcPts val="600"/>
              </a:spcAft>
              <a:buClr>
                <a:srgbClr val="FF0000"/>
              </a:buClr>
              <a:buFont typeface="Arial" panose="020B0604020202020204" pitchFamily="34" charset="0"/>
              <a:buChar char="•"/>
              <a:defRPr/>
            </a:pPr>
            <a:r>
              <a:rPr lang="en-IE" altLang="en-US" sz="2000" dirty="0">
                <a:solidFill>
                  <a:srgbClr val="1E4783"/>
                </a:solidFill>
              </a:rPr>
              <a:t> The monks looked for peaceful locations, so monasteries tended to be located in remote areas such as Glendalough, Co. Wicklow, and Clonmacnoise, Co. Offaly. </a:t>
            </a:r>
          </a:p>
        </p:txBody>
      </p:sp>
      <p:pic>
        <p:nvPicPr>
          <p:cNvPr id="7" name="Picture 6">
            <a:extLst>
              <a:ext uri="{FF2B5EF4-FFF2-40B4-BE49-F238E27FC236}">
                <a16:creationId xmlns:a16="http://schemas.microsoft.com/office/drawing/2014/main" id="{17189894-8F60-4812-A27E-00F893417BB5}"/>
              </a:ext>
            </a:extLst>
          </p:cNvPr>
          <p:cNvPicPr>
            <a:picLocks noChangeAspect="1"/>
          </p:cNvPicPr>
          <p:nvPr/>
        </p:nvPicPr>
        <p:blipFill>
          <a:blip r:embed="rId2"/>
          <a:stretch>
            <a:fillRect/>
          </a:stretch>
        </p:blipFill>
        <p:spPr>
          <a:xfrm>
            <a:off x="8013218" y="1784485"/>
            <a:ext cx="3960122" cy="2867028"/>
          </a:xfrm>
          <a:prstGeom prst="rect">
            <a:avLst/>
          </a:prstGeom>
        </p:spPr>
      </p:pic>
    </p:spTree>
    <p:extLst>
      <p:ext uri="{BB962C8B-B14F-4D97-AF65-F5344CB8AC3E}">
        <p14:creationId xmlns:p14="http://schemas.microsoft.com/office/powerpoint/2010/main" val="12186894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6">
            <a:extLst>
              <a:ext uri="{FF2B5EF4-FFF2-40B4-BE49-F238E27FC236}">
                <a16:creationId xmlns:a16="http://schemas.microsoft.com/office/drawing/2014/main" id="{2A275256-4FBA-4B87-A01E-DFF6DEB5C02B}"/>
              </a:ext>
            </a:extLst>
          </p:cNvPr>
          <p:cNvSpPr txBox="1">
            <a:spLocks/>
          </p:cNvSpPr>
          <p:nvPr/>
        </p:nvSpPr>
        <p:spPr>
          <a:xfrm>
            <a:off x="0" y="247425"/>
            <a:ext cx="11696700" cy="618101"/>
          </a:xfrm>
          <a:prstGeom prst="rect">
            <a:avLst/>
          </a:prstGeom>
        </p:spPr>
        <p:txBody>
          <a:bodyPr/>
          <a:lstStyle>
            <a:lvl1pPr algn="l" defTabSz="914400" rtl="0" eaLnBrk="1" latinLnBrk="0" hangingPunct="1">
              <a:lnSpc>
                <a:spcPct val="90000"/>
              </a:lnSpc>
              <a:spcBef>
                <a:spcPct val="0"/>
              </a:spcBef>
              <a:buNone/>
              <a:defRPr sz="4000" b="1" i="0" kern="1200">
                <a:solidFill>
                  <a:srgbClr val="39304C"/>
                </a:solidFill>
                <a:latin typeface="Glory" pitchFamily="2" charset="77"/>
                <a:ea typeface="+mj-ea"/>
                <a:cs typeface="+mj-cs"/>
              </a:defRPr>
            </a:lvl1pPr>
          </a:lstStyle>
          <a:p>
            <a:pPr marL="722630" indent="-722630">
              <a:spcAft>
                <a:spcPts val="1800"/>
              </a:spcAft>
            </a:pPr>
            <a:r>
              <a:rPr lang="en-US" sz="2800" dirty="0">
                <a:solidFill>
                  <a:srgbClr val="E84141"/>
                </a:solidFill>
                <a:latin typeface="Calibri" panose="020F0502020204030204" pitchFamily="34" charset="0"/>
                <a:ea typeface="Calibri" panose="020F0502020204030204" pitchFamily="34" charset="0"/>
                <a:cs typeface="Courier" pitchFamily="2" charset="0"/>
              </a:rPr>
              <a:t>20.1 </a:t>
            </a:r>
            <a:r>
              <a:rPr lang="en-US" sz="2800" dirty="0">
                <a:solidFill>
                  <a:srgbClr val="1E4783"/>
                </a:solidFill>
                <a:latin typeface="Calibri" panose="020F0502020204030204" pitchFamily="34" charset="0"/>
                <a:ea typeface="Calibri" panose="020F0502020204030204" pitchFamily="34" charset="0"/>
                <a:cs typeface="Courier" pitchFamily="2" charset="0"/>
              </a:rPr>
              <a:t>Describe the different types of settlement in Ireland through time. </a:t>
            </a:r>
            <a:endParaRPr lang="en-IE" sz="2800" dirty="0">
              <a:latin typeface="Muli" pitchFamily="2" charset="77"/>
              <a:ea typeface="Calibri" panose="020F0502020204030204" pitchFamily="34" charset="0"/>
              <a:cs typeface="Courier" pitchFamily="2" charset="0"/>
            </a:endParaRPr>
          </a:p>
        </p:txBody>
      </p:sp>
      <p:sp>
        <p:nvSpPr>
          <p:cNvPr id="5" name="TextBox 4">
            <a:extLst>
              <a:ext uri="{FF2B5EF4-FFF2-40B4-BE49-F238E27FC236}">
                <a16:creationId xmlns:a16="http://schemas.microsoft.com/office/drawing/2014/main" id="{2A80E973-CAF8-4BDB-B818-9C71E473A458}"/>
              </a:ext>
            </a:extLst>
          </p:cNvPr>
          <p:cNvSpPr txBox="1"/>
          <p:nvPr/>
        </p:nvSpPr>
        <p:spPr>
          <a:xfrm>
            <a:off x="350546" y="1078425"/>
            <a:ext cx="6052274" cy="3554819"/>
          </a:xfrm>
          <a:prstGeom prst="rect">
            <a:avLst/>
          </a:prstGeom>
          <a:noFill/>
        </p:spPr>
        <p:txBody>
          <a:bodyPr wrap="square" lIns="91440" tIns="45720" rIns="91440" bIns="45720" anchor="t">
            <a:spAutoFit/>
          </a:bodyPr>
          <a:lstStyle/>
          <a:p>
            <a:pPr>
              <a:lnSpc>
                <a:spcPts val="2400"/>
              </a:lnSpc>
              <a:spcBef>
                <a:spcPct val="0"/>
              </a:spcBef>
              <a:spcAft>
                <a:spcPct val="0"/>
              </a:spcAft>
              <a:buFont typeface="Arial" panose="020B0604020202020204" pitchFamily="34" charset="0"/>
              <a:buNone/>
              <a:defRPr/>
            </a:pPr>
            <a:r>
              <a:rPr lang="en-IE" altLang="en-US" sz="2400" b="1" dirty="0">
                <a:solidFill>
                  <a:srgbClr val="1E4783"/>
                </a:solidFill>
              </a:rPr>
              <a:t>Ringforts</a:t>
            </a:r>
            <a:r>
              <a:rPr lang="en-IE" altLang="en-US" sz="2400" dirty="0">
                <a:solidFill>
                  <a:srgbClr val="1E4783"/>
                </a:solidFill>
              </a:rPr>
              <a:t> (or raths) </a:t>
            </a:r>
          </a:p>
          <a:p>
            <a:pPr marL="342900" indent="-342900">
              <a:lnSpc>
                <a:spcPts val="2400"/>
              </a:lnSpc>
              <a:spcBef>
                <a:spcPct val="0"/>
              </a:spcBef>
              <a:spcAft>
                <a:spcPts val="600"/>
              </a:spcAft>
              <a:buClr>
                <a:srgbClr val="FF0000"/>
              </a:buClr>
              <a:buFont typeface="Arial" panose="020B0604020202020204" pitchFamily="34" charset="0"/>
              <a:buChar char="•"/>
              <a:defRPr/>
            </a:pPr>
            <a:r>
              <a:rPr lang="en-IE" altLang="en-US" sz="2000" dirty="0">
                <a:solidFill>
                  <a:srgbClr val="1E4783"/>
                </a:solidFill>
              </a:rPr>
              <a:t>Circular enclosures protected by a ditch and a </a:t>
            </a:r>
            <a:br>
              <a:rPr lang="en-IE" altLang="en-US" sz="2000" dirty="0">
                <a:solidFill>
                  <a:srgbClr val="1E4783"/>
                </a:solidFill>
              </a:rPr>
            </a:br>
            <a:r>
              <a:rPr lang="en-IE" altLang="en-US" sz="2000" dirty="0">
                <a:solidFill>
                  <a:srgbClr val="1E4783"/>
                </a:solidFill>
              </a:rPr>
              <a:t>circular wooden fence</a:t>
            </a:r>
            <a:endParaRPr lang="en-IE" altLang="en-US" sz="2000" dirty="0">
              <a:solidFill>
                <a:srgbClr val="1E4783"/>
              </a:solidFill>
              <a:cs typeface="Calibri"/>
            </a:endParaRPr>
          </a:p>
          <a:p>
            <a:pPr marL="342900" indent="-342900">
              <a:lnSpc>
                <a:spcPts val="2400"/>
              </a:lnSpc>
              <a:spcBef>
                <a:spcPct val="0"/>
              </a:spcBef>
              <a:spcAft>
                <a:spcPts val="600"/>
              </a:spcAft>
              <a:buClr>
                <a:srgbClr val="FF0000"/>
              </a:buClr>
              <a:buFont typeface="Arial" panose="020B0604020202020204" pitchFamily="34" charset="0"/>
              <a:buChar char="•"/>
              <a:defRPr/>
            </a:pPr>
            <a:r>
              <a:rPr lang="en-IE" altLang="en-US" sz="2000" dirty="0">
                <a:solidFill>
                  <a:srgbClr val="1E4783"/>
                </a:solidFill>
              </a:rPr>
              <a:t>Date from between the fifth to the tenth century CE</a:t>
            </a:r>
            <a:endParaRPr lang="en-IE" altLang="en-US" sz="2000" dirty="0">
              <a:solidFill>
                <a:srgbClr val="1E4783"/>
              </a:solidFill>
              <a:cs typeface="Calibri"/>
            </a:endParaRPr>
          </a:p>
          <a:p>
            <a:pPr marL="342900" indent="-342900">
              <a:lnSpc>
                <a:spcPts val="2400"/>
              </a:lnSpc>
              <a:spcBef>
                <a:spcPct val="0"/>
              </a:spcBef>
              <a:spcAft>
                <a:spcPts val="600"/>
              </a:spcAft>
              <a:buClr>
                <a:srgbClr val="FF0000"/>
              </a:buClr>
              <a:buFont typeface="Arial" panose="020B0604020202020204" pitchFamily="34" charset="0"/>
              <a:buChar char="•"/>
              <a:defRPr/>
            </a:pPr>
            <a:r>
              <a:rPr lang="en-IE" altLang="en-US" sz="2000" dirty="0">
                <a:solidFill>
                  <a:srgbClr val="1E4783"/>
                </a:solidFill>
              </a:rPr>
              <a:t>Family farmsteads with houses made of wattle and daub</a:t>
            </a:r>
            <a:endParaRPr lang="en-IE" altLang="en-US" sz="2000" dirty="0">
              <a:solidFill>
                <a:srgbClr val="1E4783"/>
              </a:solidFill>
              <a:cs typeface="Calibri"/>
            </a:endParaRPr>
          </a:p>
          <a:p>
            <a:pPr marL="342900" indent="-342900">
              <a:lnSpc>
                <a:spcPts val="2400"/>
              </a:lnSpc>
              <a:spcBef>
                <a:spcPct val="0"/>
              </a:spcBef>
              <a:spcAft>
                <a:spcPts val="600"/>
              </a:spcAft>
              <a:buClr>
                <a:srgbClr val="FF0000"/>
              </a:buClr>
              <a:buFont typeface="Arial" panose="020B0604020202020204" pitchFamily="34" charset="0"/>
              <a:buChar char="•"/>
              <a:defRPr/>
            </a:pPr>
            <a:r>
              <a:rPr lang="en-IE" altLang="en-US" sz="2000" dirty="0">
                <a:solidFill>
                  <a:srgbClr val="1E4783"/>
                </a:solidFill>
              </a:rPr>
              <a:t>47,000 recorded ringforts in Ireland</a:t>
            </a:r>
          </a:p>
          <a:p>
            <a:pPr marL="342900" indent="-342900">
              <a:lnSpc>
                <a:spcPts val="2400"/>
              </a:lnSpc>
              <a:spcBef>
                <a:spcPct val="0"/>
              </a:spcBef>
              <a:spcAft>
                <a:spcPts val="600"/>
              </a:spcAft>
              <a:buClr>
                <a:srgbClr val="FF0000"/>
              </a:buClr>
              <a:buFont typeface="Arial" panose="020B0604020202020204" pitchFamily="34" charset="0"/>
              <a:buChar char="•"/>
              <a:defRPr/>
            </a:pPr>
            <a:r>
              <a:rPr lang="en-IE" altLang="en-US" sz="2000" dirty="0">
                <a:solidFill>
                  <a:srgbClr val="1E4783"/>
                </a:solidFill>
              </a:rPr>
              <a:t>Tended to avoid bogland and land over 335 m </a:t>
            </a:r>
          </a:p>
          <a:p>
            <a:pPr marL="342900" indent="-342900">
              <a:lnSpc>
                <a:spcPts val="2400"/>
              </a:lnSpc>
              <a:spcBef>
                <a:spcPct val="0"/>
              </a:spcBef>
              <a:spcAft>
                <a:spcPts val="600"/>
              </a:spcAft>
              <a:buClr>
                <a:srgbClr val="FF0000"/>
              </a:buClr>
              <a:buFont typeface="Arial" panose="020B0604020202020204" pitchFamily="34" charset="0"/>
              <a:buChar char="•"/>
              <a:defRPr/>
            </a:pPr>
            <a:r>
              <a:rPr lang="en-IE" altLang="en-US" sz="2000" dirty="0">
                <a:solidFill>
                  <a:srgbClr val="1E4783"/>
                </a:solidFill>
              </a:rPr>
              <a:t>Place names with ‘rath’ indicate early Christian farmsteads, e.g. Rathdowney, Co. Laois.</a:t>
            </a:r>
          </a:p>
        </p:txBody>
      </p:sp>
      <p:pic>
        <p:nvPicPr>
          <p:cNvPr id="3" name="Picture 2">
            <a:extLst>
              <a:ext uri="{FF2B5EF4-FFF2-40B4-BE49-F238E27FC236}">
                <a16:creationId xmlns:a16="http://schemas.microsoft.com/office/drawing/2014/main" id="{5A063DFB-A7FA-45DE-BC95-56F5F46D2B90}"/>
              </a:ext>
            </a:extLst>
          </p:cNvPr>
          <p:cNvPicPr>
            <a:picLocks noChangeAspect="1"/>
          </p:cNvPicPr>
          <p:nvPr/>
        </p:nvPicPr>
        <p:blipFill>
          <a:blip r:embed="rId2"/>
          <a:stretch>
            <a:fillRect/>
          </a:stretch>
        </p:blipFill>
        <p:spPr>
          <a:xfrm>
            <a:off x="6537857" y="846476"/>
            <a:ext cx="5298244" cy="3945013"/>
          </a:xfrm>
          <a:prstGeom prst="rect">
            <a:avLst/>
          </a:prstGeom>
        </p:spPr>
      </p:pic>
      <p:sp>
        <p:nvSpPr>
          <p:cNvPr id="4" name="TextBox 3">
            <a:extLst>
              <a:ext uri="{FF2B5EF4-FFF2-40B4-BE49-F238E27FC236}">
                <a16:creationId xmlns:a16="http://schemas.microsoft.com/office/drawing/2014/main" id="{68839A04-3D3A-49DE-8835-D8E6DFA0A6CE}"/>
              </a:ext>
            </a:extLst>
          </p:cNvPr>
          <p:cNvSpPr txBox="1"/>
          <p:nvPr/>
        </p:nvSpPr>
        <p:spPr>
          <a:xfrm>
            <a:off x="6537857" y="4862719"/>
            <a:ext cx="5298244" cy="584775"/>
          </a:xfrm>
          <a:prstGeom prst="rect">
            <a:avLst/>
          </a:prstGeom>
        </p:spPr>
        <p:txBody>
          <a:bodyPr wrap="square" lIns="91440" tIns="45720" rIns="91440" bIns="45720" rtlCol="0" anchor="t">
            <a:spAutoFit/>
          </a:bodyPr>
          <a:lstStyle/>
          <a:p>
            <a:pPr algn="l"/>
            <a:r>
              <a:rPr lang="en-IE" sz="1600" dirty="0">
                <a:latin typeface="+mn-lt"/>
              </a:rPr>
              <a:t>A reconstruction of a ringfort. Originally commissioned by Cork County Council/NRA. Image copyright © John Hodgson</a:t>
            </a:r>
            <a:endParaRPr lang="en-IE" sz="1600" dirty="0">
              <a:latin typeface="+mn-lt"/>
              <a:cs typeface="Calibri"/>
            </a:endParaRPr>
          </a:p>
        </p:txBody>
      </p:sp>
    </p:spTree>
    <p:extLst>
      <p:ext uri="{BB962C8B-B14F-4D97-AF65-F5344CB8AC3E}">
        <p14:creationId xmlns:p14="http://schemas.microsoft.com/office/powerpoint/2010/main" val="1432715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A80E973-CAF8-4BDB-B818-9C71E473A458}"/>
              </a:ext>
            </a:extLst>
          </p:cNvPr>
          <p:cNvSpPr txBox="1"/>
          <p:nvPr/>
        </p:nvSpPr>
        <p:spPr>
          <a:xfrm>
            <a:off x="229850" y="868181"/>
            <a:ext cx="6323350" cy="4888902"/>
          </a:xfrm>
          <a:prstGeom prst="rect">
            <a:avLst/>
          </a:prstGeom>
          <a:noFill/>
        </p:spPr>
        <p:txBody>
          <a:bodyPr wrap="square">
            <a:spAutoFit/>
          </a:bodyPr>
          <a:lstStyle/>
          <a:p>
            <a:pPr>
              <a:lnSpc>
                <a:spcPts val="2463"/>
              </a:lnSpc>
              <a:spcBef>
                <a:spcPct val="0"/>
              </a:spcBef>
              <a:spcAft>
                <a:spcPct val="0"/>
              </a:spcAft>
              <a:buFont typeface="Arial" panose="020B0604020202020204" pitchFamily="34" charset="0"/>
              <a:buNone/>
              <a:defRPr/>
            </a:pPr>
            <a:r>
              <a:rPr lang="en-IE" altLang="en-US" sz="2400" b="1" dirty="0">
                <a:solidFill>
                  <a:srgbClr val="1E4783"/>
                </a:solidFill>
              </a:rPr>
              <a:t>Viking settlement – from 800 CE</a:t>
            </a:r>
          </a:p>
          <a:p>
            <a:pPr marL="342900" indent="-342900">
              <a:lnSpc>
                <a:spcPts val="2463"/>
              </a:lnSpc>
              <a:spcBef>
                <a:spcPct val="0"/>
              </a:spcBef>
              <a:spcAft>
                <a:spcPct val="0"/>
              </a:spcAft>
              <a:buClr>
                <a:srgbClr val="FF0000"/>
              </a:buClr>
              <a:buFont typeface="Arial" panose="020B0604020202020204" pitchFamily="34" charset="0"/>
              <a:buChar char="•"/>
              <a:defRPr/>
            </a:pPr>
            <a:r>
              <a:rPr lang="en-IE" altLang="en-US" sz="2000" dirty="0">
                <a:solidFill>
                  <a:srgbClr val="1E4783"/>
                </a:solidFill>
              </a:rPr>
              <a:t>The Vikings from Scandinavia traded as far as the Mediterranean. </a:t>
            </a:r>
          </a:p>
          <a:p>
            <a:pPr marL="342900" indent="-342900">
              <a:lnSpc>
                <a:spcPts val="2463"/>
              </a:lnSpc>
              <a:spcBef>
                <a:spcPct val="0"/>
              </a:spcBef>
              <a:spcAft>
                <a:spcPct val="0"/>
              </a:spcAft>
              <a:buClr>
                <a:srgbClr val="FF0000"/>
              </a:buClr>
              <a:buFont typeface="Arial" panose="020B0604020202020204" pitchFamily="34" charset="0"/>
              <a:buChar char="•"/>
              <a:defRPr/>
            </a:pPr>
            <a:r>
              <a:rPr lang="en-IE" altLang="en-US" sz="2000" dirty="0">
                <a:solidFill>
                  <a:srgbClr val="1E4783"/>
                </a:solidFill>
              </a:rPr>
              <a:t>They raided monasteries from the end of the eight century.</a:t>
            </a:r>
          </a:p>
          <a:p>
            <a:pPr marL="342900" indent="-342900">
              <a:lnSpc>
                <a:spcPts val="2463"/>
              </a:lnSpc>
              <a:spcBef>
                <a:spcPct val="0"/>
              </a:spcBef>
              <a:spcAft>
                <a:spcPct val="0"/>
              </a:spcAft>
              <a:buClr>
                <a:srgbClr val="FF0000"/>
              </a:buClr>
              <a:buFont typeface="Arial" panose="020B0604020202020204" pitchFamily="34" charset="0"/>
              <a:buChar char="•"/>
              <a:defRPr/>
            </a:pPr>
            <a:r>
              <a:rPr lang="en-IE" altLang="en-US" sz="2000" dirty="0">
                <a:solidFill>
                  <a:srgbClr val="1E4783"/>
                </a:solidFill>
              </a:rPr>
              <a:t>Later, they settled along the coast and built Ireland’s first towns. </a:t>
            </a:r>
          </a:p>
          <a:p>
            <a:pPr marL="800100" lvl="1" indent="-342900">
              <a:lnSpc>
                <a:spcPts val="2463"/>
              </a:lnSpc>
              <a:spcBef>
                <a:spcPct val="0"/>
              </a:spcBef>
              <a:spcAft>
                <a:spcPct val="0"/>
              </a:spcAft>
              <a:buClr>
                <a:srgbClr val="FF0000"/>
              </a:buClr>
              <a:buFont typeface="Arial" panose="020B0604020202020204" pitchFamily="34" charset="0"/>
              <a:buChar char="•"/>
              <a:defRPr/>
            </a:pPr>
            <a:r>
              <a:rPr lang="en-IE" altLang="en-US" sz="2000" dirty="0">
                <a:solidFill>
                  <a:srgbClr val="1E4783"/>
                </a:solidFill>
              </a:rPr>
              <a:t>Ports with two main streets</a:t>
            </a:r>
          </a:p>
          <a:p>
            <a:pPr marL="800100" lvl="1" indent="-342900">
              <a:lnSpc>
                <a:spcPts val="2463"/>
              </a:lnSpc>
              <a:spcBef>
                <a:spcPct val="0"/>
              </a:spcBef>
              <a:spcAft>
                <a:spcPct val="0"/>
              </a:spcAft>
              <a:buClr>
                <a:srgbClr val="FF0000"/>
              </a:buClr>
              <a:buFont typeface="Arial" panose="020B0604020202020204" pitchFamily="34" charset="0"/>
              <a:buChar char="•"/>
              <a:defRPr/>
            </a:pPr>
            <a:r>
              <a:rPr lang="en-IE" altLang="en-US" sz="2000" dirty="0">
                <a:solidFill>
                  <a:srgbClr val="1E4783"/>
                </a:solidFill>
              </a:rPr>
              <a:t>Most important street was often called ‘High Street’ </a:t>
            </a:r>
          </a:p>
          <a:p>
            <a:pPr marL="1257300" lvl="2" indent="-342900">
              <a:lnSpc>
                <a:spcPts val="2463"/>
              </a:lnSpc>
              <a:spcBef>
                <a:spcPct val="0"/>
              </a:spcBef>
              <a:spcAft>
                <a:spcPct val="0"/>
              </a:spcAft>
              <a:buClr>
                <a:srgbClr val="FF0000"/>
              </a:buClr>
              <a:buFont typeface="Arial" panose="020B0604020202020204" pitchFamily="34" charset="0"/>
              <a:buChar char="•"/>
              <a:defRPr/>
            </a:pPr>
            <a:r>
              <a:rPr lang="en-IE" altLang="en-US" sz="2000" dirty="0">
                <a:solidFill>
                  <a:srgbClr val="1E4783"/>
                </a:solidFill>
              </a:rPr>
              <a:t>Contained the marketplace. </a:t>
            </a:r>
          </a:p>
          <a:p>
            <a:pPr marL="800100" lvl="1" indent="-342900">
              <a:lnSpc>
                <a:spcPts val="2463"/>
              </a:lnSpc>
              <a:spcBef>
                <a:spcPct val="0"/>
              </a:spcBef>
              <a:spcAft>
                <a:spcPct val="0"/>
              </a:spcAft>
              <a:buClr>
                <a:srgbClr val="FF0000"/>
              </a:buClr>
              <a:buFont typeface="Arial" panose="020B0604020202020204" pitchFamily="34" charset="0"/>
              <a:buChar char="•"/>
              <a:defRPr/>
            </a:pPr>
            <a:r>
              <a:rPr lang="en-IE" altLang="en-US" sz="2000" dirty="0">
                <a:solidFill>
                  <a:srgbClr val="1E4783"/>
                </a:solidFill>
              </a:rPr>
              <a:t>The town was surrounded by a wall for defence. </a:t>
            </a:r>
          </a:p>
          <a:p>
            <a:pPr marL="342900" indent="-342900">
              <a:lnSpc>
                <a:spcPts val="2463"/>
              </a:lnSpc>
              <a:spcBef>
                <a:spcPct val="0"/>
              </a:spcBef>
              <a:spcAft>
                <a:spcPct val="0"/>
              </a:spcAft>
              <a:buClr>
                <a:srgbClr val="FF0000"/>
              </a:buClr>
              <a:buFont typeface="Arial" panose="020B0604020202020204" pitchFamily="34" charset="0"/>
              <a:buChar char="•"/>
              <a:defRPr/>
            </a:pPr>
            <a:r>
              <a:rPr lang="en-IE" altLang="en-US" sz="2000" dirty="0">
                <a:solidFill>
                  <a:srgbClr val="1E4783"/>
                </a:solidFill>
              </a:rPr>
              <a:t>Place names ending in ‘ford’, from the Norse words ‘fjord’, meaning ‘inlet’, and ‘low’, meaning ‘lowland’, indicate Viking settlements.</a:t>
            </a:r>
          </a:p>
        </p:txBody>
      </p:sp>
      <p:pic>
        <p:nvPicPr>
          <p:cNvPr id="4" name="Picture 4">
            <a:extLst>
              <a:ext uri="{FF2B5EF4-FFF2-40B4-BE49-F238E27FC236}">
                <a16:creationId xmlns:a16="http://schemas.microsoft.com/office/drawing/2014/main" id="{2B07A1D4-E184-4982-9E02-1534770F302D}"/>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6553200" y="1368963"/>
            <a:ext cx="5182772" cy="2919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itle 6">
            <a:extLst>
              <a:ext uri="{FF2B5EF4-FFF2-40B4-BE49-F238E27FC236}">
                <a16:creationId xmlns:a16="http://schemas.microsoft.com/office/drawing/2014/main" id="{4EC7A28D-49A2-4803-B1EA-2F8C01AE62BF}"/>
              </a:ext>
            </a:extLst>
          </p:cNvPr>
          <p:cNvSpPr txBox="1">
            <a:spLocks/>
          </p:cNvSpPr>
          <p:nvPr/>
        </p:nvSpPr>
        <p:spPr>
          <a:xfrm>
            <a:off x="229849" y="247425"/>
            <a:ext cx="11696700" cy="618101"/>
          </a:xfrm>
          <a:prstGeom prst="rect">
            <a:avLst/>
          </a:prstGeom>
        </p:spPr>
        <p:txBody>
          <a:bodyPr/>
          <a:lstStyle>
            <a:lvl1pPr algn="l" defTabSz="914400" rtl="0" eaLnBrk="1" latinLnBrk="0" hangingPunct="1">
              <a:lnSpc>
                <a:spcPct val="90000"/>
              </a:lnSpc>
              <a:spcBef>
                <a:spcPct val="0"/>
              </a:spcBef>
              <a:buNone/>
              <a:defRPr sz="4000" b="1" i="0" kern="1200">
                <a:solidFill>
                  <a:srgbClr val="39304C"/>
                </a:solidFill>
                <a:latin typeface="Glory" pitchFamily="2" charset="77"/>
                <a:ea typeface="+mj-ea"/>
                <a:cs typeface="+mj-cs"/>
              </a:defRPr>
            </a:lvl1pPr>
          </a:lstStyle>
          <a:p>
            <a:pPr marL="722630" indent="-722630">
              <a:spcAft>
                <a:spcPts val="1800"/>
              </a:spcAft>
            </a:pPr>
            <a:r>
              <a:rPr lang="en-US" sz="2800" dirty="0">
                <a:solidFill>
                  <a:srgbClr val="E84141"/>
                </a:solidFill>
                <a:latin typeface="Calibri" panose="020F0502020204030204" pitchFamily="34" charset="0"/>
                <a:ea typeface="Calibri" panose="020F0502020204030204" pitchFamily="34" charset="0"/>
                <a:cs typeface="Courier" pitchFamily="2" charset="0"/>
              </a:rPr>
              <a:t>20.1 </a:t>
            </a:r>
            <a:r>
              <a:rPr lang="en-US" sz="2800" dirty="0">
                <a:solidFill>
                  <a:srgbClr val="1E4783"/>
                </a:solidFill>
                <a:latin typeface="Calibri" panose="020F0502020204030204" pitchFamily="34" charset="0"/>
                <a:ea typeface="Calibri" panose="020F0502020204030204" pitchFamily="34" charset="0"/>
                <a:cs typeface="Courier" pitchFamily="2" charset="0"/>
              </a:rPr>
              <a:t>Describe the different types of settlement in Ireland through time. </a:t>
            </a:r>
            <a:endParaRPr lang="en-IE" sz="2800" dirty="0">
              <a:latin typeface="Muli" pitchFamily="2" charset="77"/>
              <a:ea typeface="Calibri" panose="020F0502020204030204" pitchFamily="34" charset="0"/>
              <a:cs typeface="Courier" pitchFamily="2" charset="0"/>
            </a:endParaRPr>
          </a:p>
        </p:txBody>
      </p:sp>
      <p:sp>
        <p:nvSpPr>
          <p:cNvPr id="2" name="TextBox 1">
            <a:extLst>
              <a:ext uri="{FF2B5EF4-FFF2-40B4-BE49-F238E27FC236}">
                <a16:creationId xmlns:a16="http://schemas.microsoft.com/office/drawing/2014/main" id="{376BBC8C-AC99-4CC2-BD7D-562EA81B829A}"/>
              </a:ext>
            </a:extLst>
          </p:cNvPr>
          <p:cNvSpPr txBox="1"/>
          <p:nvPr/>
        </p:nvSpPr>
        <p:spPr>
          <a:xfrm>
            <a:off x="6553200" y="4801579"/>
            <a:ext cx="5182772" cy="646331"/>
          </a:xfrm>
          <a:prstGeom prst="rect">
            <a:avLst/>
          </a:prstGeom>
        </p:spPr>
        <p:txBody>
          <a:bodyPr wrap="square" rtlCol="0">
            <a:spAutoFit/>
          </a:bodyPr>
          <a:lstStyle/>
          <a:p>
            <a:r>
              <a:rPr lang="en-IE" altLang="en-US" sz="1800" dirty="0">
                <a:solidFill>
                  <a:srgbClr val="1E4783"/>
                </a:solidFill>
              </a:rPr>
              <a:t>Examples of Viking towns include Waterford and Wicklow.</a:t>
            </a:r>
            <a:endParaRPr lang="en-IE" altLang="en-US" sz="2000" dirty="0">
              <a:solidFill>
                <a:srgbClr val="1E4783"/>
              </a:solidFill>
            </a:endParaRPr>
          </a:p>
        </p:txBody>
      </p:sp>
      <p:sp>
        <p:nvSpPr>
          <p:cNvPr id="6" name="TextBox 5">
            <a:extLst>
              <a:ext uri="{FF2B5EF4-FFF2-40B4-BE49-F238E27FC236}">
                <a16:creationId xmlns:a16="http://schemas.microsoft.com/office/drawing/2014/main" id="{CF186816-113D-8F72-1DE4-683641EE712A}"/>
              </a:ext>
            </a:extLst>
          </p:cNvPr>
          <p:cNvSpPr txBox="1"/>
          <p:nvPr/>
        </p:nvSpPr>
        <p:spPr>
          <a:xfrm>
            <a:off x="6499345" y="4278206"/>
            <a:ext cx="5182772" cy="276999"/>
          </a:xfrm>
          <a:prstGeom prst="rect">
            <a:avLst/>
          </a:prstGeom>
        </p:spPr>
        <p:txBody>
          <a:bodyPr wrap="square" rtlCol="0">
            <a:spAutoFit/>
          </a:bodyPr>
          <a:lstStyle/>
          <a:p>
            <a:r>
              <a:rPr lang="en-IE" altLang="en-US" sz="1200" dirty="0">
                <a:solidFill>
                  <a:srgbClr val="1E4783"/>
                </a:solidFill>
              </a:rPr>
              <a:t>Image © Crowley Model Makers</a:t>
            </a:r>
          </a:p>
        </p:txBody>
      </p:sp>
    </p:spTree>
    <p:extLst>
      <p:ext uri="{BB962C8B-B14F-4D97-AF65-F5344CB8AC3E}">
        <p14:creationId xmlns:p14="http://schemas.microsoft.com/office/powerpoint/2010/main" val="2514341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6">
            <a:extLst>
              <a:ext uri="{FF2B5EF4-FFF2-40B4-BE49-F238E27FC236}">
                <a16:creationId xmlns:a16="http://schemas.microsoft.com/office/drawing/2014/main" id="{2A275256-4FBA-4B87-A01E-DFF6DEB5C02B}"/>
              </a:ext>
            </a:extLst>
          </p:cNvPr>
          <p:cNvSpPr txBox="1">
            <a:spLocks/>
          </p:cNvSpPr>
          <p:nvPr/>
        </p:nvSpPr>
        <p:spPr>
          <a:xfrm>
            <a:off x="0" y="247425"/>
            <a:ext cx="11518490" cy="618101"/>
          </a:xfrm>
          <a:prstGeom prst="rect">
            <a:avLst/>
          </a:prstGeom>
        </p:spPr>
        <p:txBody>
          <a:bodyPr/>
          <a:lstStyle>
            <a:lvl1pPr algn="l" defTabSz="914400" rtl="0" eaLnBrk="1" latinLnBrk="0" hangingPunct="1">
              <a:lnSpc>
                <a:spcPct val="90000"/>
              </a:lnSpc>
              <a:spcBef>
                <a:spcPct val="0"/>
              </a:spcBef>
              <a:buNone/>
              <a:defRPr sz="4000" b="1" i="0" kern="1200">
                <a:solidFill>
                  <a:srgbClr val="39304C"/>
                </a:solidFill>
                <a:latin typeface="Glory" pitchFamily="2" charset="77"/>
                <a:ea typeface="+mj-ea"/>
                <a:cs typeface="+mj-cs"/>
              </a:defRPr>
            </a:lvl1pPr>
          </a:lstStyle>
          <a:p>
            <a:pPr marL="722630" indent="-722630">
              <a:spcAft>
                <a:spcPts val="1800"/>
              </a:spcAft>
            </a:pPr>
            <a:r>
              <a:rPr lang="en-US" sz="2800" dirty="0">
                <a:solidFill>
                  <a:srgbClr val="E84141"/>
                </a:solidFill>
                <a:latin typeface="Calibri" panose="020F0502020204030204" pitchFamily="34" charset="0"/>
                <a:ea typeface="Calibri" panose="020F0502020204030204" pitchFamily="34" charset="0"/>
                <a:cs typeface="Courier" pitchFamily="2" charset="0"/>
              </a:rPr>
              <a:t>20.1 </a:t>
            </a:r>
            <a:r>
              <a:rPr lang="en-US" sz="2800" dirty="0">
                <a:solidFill>
                  <a:srgbClr val="1E4783"/>
                </a:solidFill>
                <a:latin typeface="Calibri" panose="020F0502020204030204" pitchFamily="34" charset="0"/>
                <a:ea typeface="Calibri" panose="020F0502020204030204" pitchFamily="34" charset="0"/>
                <a:cs typeface="Courier" pitchFamily="2" charset="0"/>
              </a:rPr>
              <a:t>Describe the different types of settlement in Ireland through time. </a:t>
            </a:r>
            <a:endParaRPr lang="en-IE" sz="2800" dirty="0">
              <a:latin typeface="Muli" pitchFamily="2" charset="77"/>
              <a:ea typeface="Calibri" panose="020F0502020204030204" pitchFamily="34" charset="0"/>
              <a:cs typeface="Courier" pitchFamily="2" charset="0"/>
            </a:endParaRPr>
          </a:p>
        </p:txBody>
      </p:sp>
      <p:sp>
        <p:nvSpPr>
          <p:cNvPr id="5" name="TextBox 4">
            <a:extLst>
              <a:ext uri="{FF2B5EF4-FFF2-40B4-BE49-F238E27FC236}">
                <a16:creationId xmlns:a16="http://schemas.microsoft.com/office/drawing/2014/main" id="{2A80E973-CAF8-4BDB-B818-9C71E473A458}"/>
              </a:ext>
            </a:extLst>
          </p:cNvPr>
          <p:cNvSpPr txBox="1"/>
          <p:nvPr/>
        </p:nvSpPr>
        <p:spPr>
          <a:xfrm>
            <a:off x="-9993" y="745605"/>
            <a:ext cx="7870883" cy="5016758"/>
          </a:xfrm>
          <a:prstGeom prst="rect">
            <a:avLst/>
          </a:prstGeom>
          <a:noFill/>
        </p:spPr>
        <p:txBody>
          <a:bodyPr wrap="square">
            <a:spAutoFit/>
          </a:bodyPr>
          <a:lstStyle/>
          <a:p>
            <a:pPr>
              <a:lnSpc>
                <a:spcPts val="2400"/>
              </a:lnSpc>
              <a:spcBef>
                <a:spcPct val="0"/>
              </a:spcBef>
              <a:spcAft>
                <a:spcPct val="0"/>
              </a:spcAft>
              <a:buFont typeface="Arial" panose="020B0604020202020204" pitchFamily="34" charset="0"/>
              <a:buNone/>
              <a:defRPr/>
            </a:pPr>
            <a:r>
              <a:rPr lang="en-IE" altLang="en-US" sz="2400" b="1" dirty="0">
                <a:solidFill>
                  <a:srgbClr val="1E4783"/>
                </a:solidFill>
              </a:rPr>
              <a:t>Anglo-Norman settlement – from 1169 CE</a:t>
            </a:r>
          </a:p>
          <a:p>
            <a:pPr>
              <a:lnSpc>
                <a:spcPts val="2400"/>
              </a:lnSpc>
              <a:spcBef>
                <a:spcPct val="0"/>
              </a:spcBef>
              <a:spcAft>
                <a:spcPct val="0"/>
              </a:spcAft>
              <a:buFont typeface="Arial" panose="020B0604020202020204" pitchFamily="34" charset="0"/>
              <a:buNone/>
              <a:defRPr/>
            </a:pPr>
            <a:endParaRPr lang="en-IE" altLang="en-US" sz="2400" b="1" dirty="0">
              <a:solidFill>
                <a:srgbClr val="1E4783"/>
              </a:solidFill>
            </a:endParaRPr>
          </a:p>
          <a:p>
            <a:pPr marL="342900" indent="-342900">
              <a:lnSpc>
                <a:spcPts val="2400"/>
              </a:lnSpc>
              <a:spcBef>
                <a:spcPct val="0"/>
              </a:spcBef>
              <a:spcAft>
                <a:spcPct val="0"/>
              </a:spcAft>
              <a:buClr>
                <a:srgbClr val="E84141"/>
              </a:buClr>
              <a:buFont typeface="Arial" panose="020B0604020202020204" pitchFamily="34" charset="0"/>
              <a:buChar char="•"/>
              <a:defRPr/>
            </a:pPr>
            <a:r>
              <a:rPr lang="en-IE" altLang="en-US" sz="2000" dirty="0">
                <a:solidFill>
                  <a:srgbClr val="1E4783"/>
                </a:solidFill>
              </a:rPr>
              <a:t>The Anglo-Normans arrived in Ireland in 1169 CE. </a:t>
            </a:r>
          </a:p>
          <a:p>
            <a:pPr marL="800100" lvl="1" indent="-342900">
              <a:lnSpc>
                <a:spcPts val="2400"/>
              </a:lnSpc>
              <a:spcBef>
                <a:spcPct val="0"/>
              </a:spcBef>
              <a:spcAft>
                <a:spcPct val="0"/>
              </a:spcAft>
              <a:buClr>
                <a:srgbClr val="E84141"/>
              </a:buClr>
              <a:buFont typeface="Arial" panose="020B0604020202020204" pitchFamily="34" charset="0"/>
              <a:buChar char="•"/>
              <a:defRPr/>
            </a:pPr>
            <a:r>
              <a:rPr lang="en-IE" altLang="en-US" sz="2000" dirty="0">
                <a:solidFill>
                  <a:srgbClr val="1E4783"/>
                </a:solidFill>
              </a:rPr>
              <a:t>Colonised Leinster, taking over land that had the best soil (brown soil)</a:t>
            </a:r>
          </a:p>
          <a:p>
            <a:pPr marL="800100" lvl="1" indent="-342900">
              <a:lnSpc>
                <a:spcPts val="2400"/>
              </a:lnSpc>
              <a:spcBef>
                <a:spcPct val="0"/>
              </a:spcBef>
              <a:spcAft>
                <a:spcPct val="0"/>
              </a:spcAft>
              <a:buClr>
                <a:srgbClr val="E84141"/>
              </a:buClr>
              <a:buFont typeface="Arial" panose="020B0604020202020204" pitchFamily="34" charset="0"/>
              <a:buChar char="•"/>
              <a:defRPr/>
            </a:pPr>
            <a:r>
              <a:rPr lang="en-IE" altLang="en-US" sz="2000" dirty="0">
                <a:solidFill>
                  <a:srgbClr val="1E4783"/>
                </a:solidFill>
              </a:rPr>
              <a:t>Built castles at </a:t>
            </a:r>
            <a:r>
              <a:rPr lang="en-IE" altLang="en-US" sz="2000" b="1" dirty="0">
                <a:solidFill>
                  <a:srgbClr val="1E4783"/>
                </a:solidFill>
              </a:rPr>
              <a:t>bridging points </a:t>
            </a:r>
            <a:r>
              <a:rPr lang="en-IE" altLang="en-US" sz="2000" dirty="0">
                <a:solidFill>
                  <a:srgbClr val="1E4783"/>
                </a:solidFill>
              </a:rPr>
              <a:t>on a bend in a river</a:t>
            </a:r>
          </a:p>
          <a:p>
            <a:pPr marL="800100" lvl="1" indent="-342900">
              <a:lnSpc>
                <a:spcPts val="2400"/>
              </a:lnSpc>
              <a:spcBef>
                <a:spcPct val="0"/>
              </a:spcBef>
              <a:spcAft>
                <a:spcPct val="0"/>
              </a:spcAft>
              <a:buClr>
                <a:srgbClr val="E84141"/>
              </a:buClr>
              <a:buFont typeface="Arial" panose="020B0604020202020204" pitchFamily="34" charset="0"/>
              <a:buChar char="•"/>
              <a:defRPr/>
            </a:pPr>
            <a:r>
              <a:rPr lang="en-IE" altLang="en-US" sz="2000" dirty="0">
                <a:solidFill>
                  <a:srgbClr val="1E4783"/>
                </a:solidFill>
              </a:rPr>
              <a:t>Rivers provided water for their </a:t>
            </a:r>
            <a:r>
              <a:rPr lang="en-IE" altLang="en-US" sz="2000" b="1" dirty="0">
                <a:solidFill>
                  <a:srgbClr val="1E4783"/>
                </a:solidFill>
              </a:rPr>
              <a:t>basic needs </a:t>
            </a:r>
            <a:r>
              <a:rPr lang="en-IE" altLang="en-US" sz="2000" dirty="0">
                <a:solidFill>
                  <a:srgbClr val="1E4783"/>
                </a:solidFill>
              </a:rPr>
              <a:t>and made it easier to </a:t>
            </a:r>
            <a:r>
              <a:rPr lang="en-IE" altLang="en-US" sz="2000" b="1" dirty="0">
                <a:solidFill>
                  <a:srgbClr val="1E4783"/>
                </a:solidFill>
              </a:rPr>
              <a:t>defend</a:t>
            </a:r>
            <a:r>
              <a:rPr lang="en-IE" altLang="en-US" sz="2000" dirty="0">
                <a:solidFill>
                  <a:srgbClr val="1E4783"/>
                </a:solidFill>
              </a:rPr>
              <a:t> the castle</a:t>
            </a:r>
          </a:p>
          <a:p>
            <a:pPr marL="800100" lvl="1" indent="-342900">
              <a:lnSpc>
                <a:spcPts val="2400"/>
              </a:lnSpc>
              <a:spcBef>
                <a:spcPct val="0"/>
              </a:spcBef>
              <a:spcAft>
                <a:spcPct val="0"/>
              </a:spcAft>
              <a:buClr>
                <a:srgbClr val="E84141"/>
              </a:buClr>
              <a:buFont typeface="Arial" panose="020B0604020202020204" pitchFamily="34" charset="0"/>
              <a:buChar char="•"/>
              <a:defRPr/>
            </a:pPr>
            <a:r>
              <a:rPr lang="en-IE" altLang="en-US" sz="2000" dirty="0">
                <a:solidFill>
                  <a:srgbClr val="1E4783"/>
                </a:solidFill>
              </a:rPr>
              <a:t>Bridging point gave the Anglo-Normans control of </a:t>
            </a:r>
            <a:r>
              <a:rPr lang="en-IE" altLang="en-US" sz="2000" b="1" dirty="0">
                <a:solidFill>
                  <a:srgbClr val="1E4783"/>
                </a:solidFill>
              </a:rPr>
              <a:t>routeways</a:t>
            </a:r>
            <a:r>
              <a:rPr lang="en-IE" altLang="en-US" sz="2000" dirty="0">
                <a:solidFill>
                  <a:srgbClr val="1E4783"/>
                </a:solidFill>
              </a:rPr>
              <a:t> across the land. </a:t>
            </a:r>
          </a:p>
          <a:p>
            <a:pPr marL="342900" indent="-342900">
              <a:lnSpc>
                <a:spcPts val="2400"/>
              </a:lnSpc>
              <a:spcBef>
                <a:spcPct val="0"/>
              </a:spcBef>
              <a:spcAft>
                <a:spcPct val="0"/>
              </a:spcAft>
              <a:buClr>
                <a:srgbClr val="E84141"/>
              </a:buClr>
              <a:buFont typeface="Arial" panose="020B0604020202020204" pitchFamily="34" charset="0"/>
              <a:buChar char="•"/>
              <a:defRPr/>
            </a:pPr>
            <a:r>
              <a:rPr lang="en-IE" altLang="en-US" sz="2000" dirty="0">
                <a:solidFill>
                  <a:srgbClr val="1E4783"/>
                </a:solidFill>
              </a:rPr>
              <a:t>The castles were attractive locations for markets. </a:t>
            </a:r>
          </a:p>
          <a:p>
            <a:pPr marL="800100" lvl="1" indent="-342900">
              <a:lnSpc>
                <a:spcPts val="2400"/>
              </a:lnSpc>
              <a:spcBef>
                <a:spcPct val="0"/>
              </a:spcBef>
              <a:spcAft>
                <a:spcPct val="0"/>
              </a:spcAft>
              <a:buClr>
                <a:srgbClr val="E84141"/>
              </a:buClr>
              <a:buFont typeface="Arial" panose="020B0604020202020204" pitchFamily="34" charset="0"/>
              <a:buChar char="•"/>
              <a:defRPr/>
            </a:pPr>
            <a:r>
              <a:rPr lang="en-IE" altLang="en-US" sz="2000" dirty="0">
                <a:solidFill>
                  <a:srgbClr val="1E4783"/>
                </a:solidFill>
              </a:rPr>
              <a:t>Over time, the most successful markets attracted enough settlers and a town grew up around the castle.</a:t>
            </a:r>
          </a:p>
          <a:p>
            <a:pPr marL="342900" indent="-342900">
              <a:lnSpc>
                <a:spcPts val="2400"/>
              </a:lnSpc>
              <a:spcBef>
                <a:spcPct val="0"/>
              </a:spcBef>
              <a:spcAft>
                <a:spcPct val="0"/>
              </a:spcAft>
              <a:buClr>
                <a:srgbClr val="E84141"/>
              </a:buClr>
              <a:buFont typeface="Arial" panose="020B0604020202020204" pitchFamily="34" charset="0"/>
              <a:buChar char="•"/>
              <a:defRPr/>
            </a:pPr>
            <a:r>
              <a:rPr lang="en-IE" altLang="en-US" sz="2000" dirty="0">
                <a:solidFill>
                  <a:srgbClr val="1E4783"/>
                </a:solidFill>
              </a:rPr>
              <a:t>The Normans were Christians and had links with monastic orders such as the Cistercians and Franciscans, who often built monasteries, abbeys and friaries close to their towns.</a:t>
            </a:r>
            <a:endParaRPr lang="en-IE" altLang="en-US" sz="2400" dirty="0">
              <a:solidFill>
                <a:srgbClr val="1E4783"/>
              </a:solidFill>
            </a:endParaRPr>
          </a:p>
        </p:txBody>
      </p:sp>
      <p:pic>
        <p:nvPicPr>
          <p:cNvPr id="3" name="Picture 2">
            <a:extLst>
              <a:ext uri="{FF2B5EF4-FFF2-40B4-BE49-F238E27FC236}">
                <a16:creationId xmlns:a16="http://schemas.microsoft.com/office/drawing/2014/main" id="{C44564D2-0C52-4F06-85F1-9D808AA3F77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488942" y="1086128"/>
            <a:ext cx="3177032" cy="2238688"/>
          </a:xfrm>
          <a:prstGeom prst="rect">
            <a:avLst/>
          </a:prstGeom>
        </p:spPr>
      </p:pic>
      <p:sp>
        <p:nvSpPr>
          <p:cNvPr id="7" name="TextBox 6">
            <a:extLst>
              <a:ext uri="{FF2B5EF4-FFF2-40B4-BE49-F238E27FC236}">
                <a16:creationId xmlns:a16="http://schemas.microsoft.com/office/drawing/2014/main" id="{BEA86EF0-E27A-26C7-6F55-16AA2B8EC7A0}"/>
              </a:ext>
            </a:extLst>
          </p:cNvPr>
          <p:cNvSpPr txBox="1"/>
          <p:nvPr/>
        </p:nvSpPr>
        <p:spPr>
          <a:xfrm>
            <a:off x="8420190" y="3324816"/>
            <a:ext cx="2435732" cy="276999"/>
          </a:xfrm>
          <a:prstGeom prst="rect">
            <a:avLst/>
          </a:prstGeom>
          <a:noFill/>
        </p:spPr>
        <p:txBody>
          <a:bodyPr wrap="square">
            <a:spAutoFit/>
          </a:bodyPr>
          <a:lstStyle/>
          <a:p>
            <a:r>
              <a:rPr lang="en-IE" sz="1200" dirty="0">
                <a:solidFill>
                  <a:srgbClr val="1E4783"/>
                </a:solidFill>
                <a:latin typeface="+mn-lt"/>
              </a:rPr>
              <a:t>Image © Uto Hogerzeil</a:t>
            </a:r>
            <a:endParaRPr lang="en-IE" sz="1200" dirty="0"/>
          </a:p>
        </p:txBody>
      </p:sp>
    </p:spTree>
    <p:extLst>
      <p:ext uri="{BB962C8B-B14F-4D97-AF65-F5344CB8AC3E}">
        <p14:creationId xmlns:p14="http://schemas.microsoft.com/office/powerpoint/2010/main" val="7418279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6">
            <a:extLst>
              <a:ext uri="{FF2B5EF4-FFF2-40B4-BE49-F238E27FC236}">
                <a16:creationId xmlns:a16="http://schemas.microsoft.com/office/drawing/2014/main" id="{EC0A58A4-69DE-C54D-978F-291A379DE7C9}"/>
              </a:ext>
            </a:extLst>
          </p:cNvPr>
          <p:cNvSpPr txBox="1">
            <a:spLocks/>
          </p:cNvSpPr>
          <p:nvPr/>
        </p:nvSpPr>
        <p:spPr>
          <a:xfrm>
            <a:off x="432000" y="360000"/>
            <a:ext cx="10515600" cy="618101"/>
          </a:xfrm>
          <a:prstGeom prst="rect">
            <a:avLst/>
          </a:prstGeom>
        </p:spPr>
        <p:txBody>
          <a:bodyPr/>
          <a:lstStyle>
            <a:lvl1pPr algn="l" defTabSz="914400" rtl="0" eaLnBrk="1" latinLnBrk="0" hangingPunct="1">
              <a:lnSpc>
                <a:spcPct val="90000"/>
              </a:lnSpc>
              <a:spcBef>
                <a:spcPct val="0"/>
              </a:spcBef>
              <a:buNone/>
              <a:defRPr sz="4000" b="1" i="0" kern="1200">
                <a:solidFill>
                  <a:srgbClr val="39304C"/>
                </a:solidFill>
                <a:latin typeface="Glory" pitchFamily="2" charset="77"/>
                <a:ea typeface="+mj-ea"/>
                <a:cs typeface="+mj-cs"/>
              </a:defRPr>
            </a:lvl1pPr>
          </a:lstStyle>
          <a:p>
            <a:r>
              <a:rPr lang="en-US" sz="3200" dirty="0">
                <a:solidFill>
                  <a:srgbClr val="1E4783"/>
                </a:solidFill>
                <a:latin typeface="Calibri" panose="020F0502020204030204" pitchFamily="34" charset="0"/>
                <a:cs typeface="Calibri" panose="020F0502020204030204" pitchFamily="34" charset="0"/>
              </a:rPr>
              <a:t>At the end of this chapter, you will be able to:</a:t>
            </a:r>
          </a:p>
        </p:txBody>
      </p:sp>
      <p:sp>
        <p:nvSpPr>
          <p:cNvPr id="4" name="TextBox 3">
            <a:extLst>
              <a:ext uri="{FF2B5EF4-FFF2-40B4-BE49-F238E27FC236}">
                <a16:creationId xmlns:a16="http://schemas.microsoft.com/office/drawing/2014/main" id="{E00D9794-5E55-4D70-9B34-D2713751BA4D}"/>
              </a:ext>
            </a:extLst>
          </p:cNvPr>
          <p:cNvSpPr txBox="1"/>
          <p:nvPr/>
        </p:nvSpPr>
        <p:spPr>
          <a:xfrm>
            <a:off x="432000" y="1080001"/>
            <a:ext cx="10515599" cy="2503857"/>
          </a:xfrm>
          <a:prstGeom prst="rect">
            <a:avLst/>
          </a:prstGeom>
        </p:spPr>
        <p:txBody>
          <a:bodyPr vert="horz" wrap="square" lIns="91440" tIns="45720" rIns="91440" bIns="45720" rtlCol="0">
            <a:noAutofit/>
          </a:bodyPr>
          <a:lstStyle/>
          <a:p>
            <a:pPr marL="719138" indent="-719138">
              <a:spcAft>
                <a:spcPts val="1800"/>
              </a:spcAft>
              <a:buClr>
                <a:srgbClr val="3F3153"/>
              </a:buClr>
              <a:buSzPct val="80000"/>
            </a:pPr>
            <a:r>
              <a:rPr lang="en-US" sz="2400" b="1" dirty="0">
                <a:solidFill>
                  <a:srgbClr val="E84141"/>
                </a:solidFill>
                <a:latin typeface="Calibri" panose="020F0502020204030204" pitchFamily="34" charset="0"/>
                <a:cs typeface="Calibri" panose="020F0502020204030204" pitchFamily="34" charset="0"/>
              </a:rPr>
              <a:t>20.1 </a:t>
            </a:r>
            <a:r>
              <a:rPr lang="en-US" sz="2400" b="1" dirty="0">
                <a:solidFill>
                  <a:srgbClr val="1E4783"/>
                </a:solidFill>
                <a:latin typeface="Calibri" panose="020F0502020204030204" pitchFamily="34" charset="0"/>
                <a:cs typeface="Calibri" panose="020F0502020204030204" pitchFamily="34" charset="0"/>
              </a:rPr>
              <a:t>Describe the different types of settlement in Ireland through time. </a:t>
            </a:r>
          </a:p>
          <a:p>
            <a:pPr marL="719138" indent="-719138">
              <a:spcAft>
                <a:spcPts val="1800"/>
              </a:spcAft>
              <a:buClr>
                <a:srgbClr val="3F3153"/>
              </a:buClr>
              <a:buSzPct val="80000"/>
            </a:pPr>
            <a:r>
              <a:rPr lang="en-US" sz="2400" b="1" dirty="0">
                <a:solidFill>
                  <a:srgbClr val="E84141"/>
                </a:solidFill>
                <a:latin typeface="Calibri" panose="020F0502020204030204" pitchFamily="34" charset="0"/>
                <a:cs typeface="Calibri" panose="020F0502020204030204" pitchFamily="34" charset="0"/>
              </a:rPr>
              <a:t>20.2</a:t>
            </a:r>
            <a:r>
              <a:rPr lang="en-US" sz="2400" b="1" dirty="0">
                <a:solidFill>
                  <a:srgbClr val="1E4783"/>
                </a:solidFill>
                <a:latin typeface="Calibri" panose="020F0502020204030204" pitchFamily="34" charset="0"/>
                <a:cs typeface="Calibri" panose="020F0502020204030204" pitchFamily="34" charset="0"/>
              </a:rPr>
              <a:t> Describe and explain the different types of rural settlement patterns. </a:t>
            </a:r>
          </a:p>
          <a:p>
            <a:pPr marL="719138" indent="-719138">
              <a:spcAft>
                <a:spcPts val="1800"/>
              </a:spcAft>
              <a:buClr>
                <a:srgbClr val="3F3153"/>
              </a:buClr>
              <a:buSzPct val="80000"/>
            </a:pPr>
            <a:r>
              <a:rPr lang="en-US" sz="2400" b="1" dirty="0">
                <a:solidFill>
                  <a:srgbClr val="E84141"/>
                </a:solidFill>
                <a:latin typeface="Calibri" panose="020F0502020204030204" pitchFamily="34" charset="0"/>
                <a:cs typeface="Calibri" panose="020F0502020204030204" pitchFamily="34" charset="0"/>
              </a:rPr>
              <a:t>20.3</a:t>
            </a:r>
            <a:r>
              <a:rPr lang="en-US" sz="2400" b="1" dirty="0">
                <a:solidFill>
                  <a:srgbClr val="1E4783"/>
                </a:solidFill>
                <a:latin typeface="Calibri" panose="020F0502020204030204" pitchFamily="34" charset="0"/>
                <a:cs typeface="Calibri" panose="020F0502020204030204" pitchFamily="34" charset="0"/>
              </a:rPr>
              <a:t> Explain the factors affecting the location of nucleated settlement. </a:t>
            </a:r>
          </a:p>
          <a:p>
            <a:pPr marL="719138" indent="-719138">
              <a:spcAft>
                <a:spcPts val="1800"/>
              </a:spcAft>
              <a:buClr>
                <a:srgbClr val="3F3153"/>
              </a:buClr>
              <a:buSzPct val="80000"/>
            </a:pPr>
            <a:r>
              <a:rPr lang="en-US" sz="2400" b="1" dirty="0">
                <a:solidFill>
                  <a:srgbClr val="E84141"/>
                </a:solidFill>
                <a:latin typeface="Calibri" panose="020F0502020204030204" pitchFamily="34" charset="0"/>
                <a:cs typeface="Calibri" panose="020F0502020204030204" pitchFamily="34" charset="0"/>
              </a:rPr>
              <a:t>20.4</a:t>
            </a:r>
            <a:r>
              <a:rPr lang="en-US" sz="2400" b="1" dirty="0">
                <a:solidFill>
                  <a:srgbClr val="1E4783"/>
                </a:solidFill>
                <a:latin typeface="Calibri" panose="020F0502020204030204" pitchFamily="34" charset="0"/>
                <a:cs typeface="Calibri" panose="020F0502020204030204" pitchFamily="34" charset="0"/>
              </a:rPr>
              <a:t> Describe what is meant by ‘functions of nucleated settlement’.</a:t>
            </a:r>
            <a:r>
              <a:rPr lang="en-GB" sz="2400" b="1" dirty="0">
                <a:solidFill>
                  <a:srgbClr val="1E4783"/>
                </a:solidFill>
                <a:latin typeface="Calibri" panose="020F0502020204030204" pitchFamily="34" charset="0"/>
                <a:cs typeface="Calibri" panose="020F0502020204030204" pitchFamily="34" charset="0"/>
              </a:rPr>
              <a:t>	</a:t>
            </a:r>
            <a:endParaRPr lang="en-US" sz="2400" dirty="0">
              <a:solidFill>
                <a:srgbClr val="1E4783"/>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7831964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6">
            <a:extLst>
              <a:ext uri="{FF2B5EF4-FFF2-40B4-BE49-F238E27FC236}">
                <a16:creationId xmlns:a16="http://schemas.microsoft.com/office/drawing/2014/main" id="{2A275256-4FBA-4B87-A01E-DFF6DEB5C02B}"/>
              </a:ext>
            </a:extLst>
          </p:cNvPr>
          <p:cNvSpPr txBox="1">
            <a:spLocks/>
          </p:cNvSpPr>
          <p:nvPr/>
        </p:nvSpPr>
        <p:spPr>
          <a:xfrm>
            <a:off x="0" y="247425"/>
            <a:ext cx="11518490" cy="618101"/>
          </a:xfrm>
          <a:prstGeom prst="rect">
            <a:avLst/>
          </a:prstGeom>
        </p:spPr>
        <p:txBody>
          <a:bodyPr/>
          <a:lstStyle>
            <a:lvl1pPr algn="l" defTabSz="914400" rtl="0" eaLnBrk="1" latinLnBrk="0" hangingPunct="1">
              <a:lnSpc>
                <a:spcPct val="90000"/>
              </a:lnSpc>
              <a:spcBef>
                <a:spcPct val="0"/>
              </a:spcBef>
              <a:buNone/>
              <a:defRPr sz="4000" b="1" i="0" kern="1200">
                <a:solidFill>
                  <a:srgbClr val="39304C"/>
                </a:solidFill>
                <a:latin typeface="Glory" pitchFamily="2" charset="77"/>
                <a:ea typeface="+mj-ea"/>
                <a:cs typeface="+mj-cs"/>
              </a:defRPr>
            </a:lvl1pPr>
          </a:lstStyle>
          <a:p>
            <a:pPr marL="722630" indent="-722630">
              <a:spcAft>
                <a:spcPts val="1800"/>
              </a:spcAft>
            </a:pPr>
            <a:r>
              <a:rPr lang="en-US" sz="2800" dirty="0">
                <a:solidFill>
                  <a:srgbClr val="E84141"/>
                </a:solidFill>
                <a:latin typeface="Calibri" panose="020F0502020204030204" pitchFamily="34" charset="0"/>
                <a:ea typeface="Calibri" panose="020F0502020204030204" pitchFamily="34" charset="0"/>
                <a:cs typeface="Courier" pitchFamily="2" charset="0"/>
              </a:rPr>
              <a:t>20.1 </a:t>
            </a:r>
            <a:r>
              <a:rPr lang="en-US" sz="2800" dirty="0">
                <a:solidFill>
                  <a:srgbClr val="1E4783"/>
                </a:solidFill>
                <a:latin typeface="Calibri" panose="020F0502020204030204" pitchFamily="34" charset="0"/>
                <a:ea typeface="Calibri" panose="020F0502020204030204" pitchFamily="34" charset="0"/>
                <a:cs typeface="Courier" pitchFamily="2" charset="0"/>
              </a:rPr>
              <a:t>Describe the different types of settlement in Ireland through time. </a:t>
            </a:r>
            <a:endParaRPr lang="en-IE" sz="2800" dirty="0">
              <a:latin typeface="Muli" pitchFamily="2" charset="77"/>
              <a:ea typeface="Calibri" panose="020F0502020204030204" pitchFamily="34" charset="0"/>
              <a:cs typeface="Courier" pitchFamily="2" charset="0"/>
            </a:endParaRPr>
          </a:p>
        </p:txBody>
      </p:sp>
      <p:pic>
        <p:nvPicPr>
          <p:cNvPr id="3" name="Picture 2">
            <a:extLst>
              <a:ext uri="{FF2B5EF4-FFF2-40B4-BE49-F238E27FC236}">
                <a16:creationId xmlns:a16="http://schemas.microsoft.com/office/drawing/2014/main" id="{C44564D2-0C52-4F06-85F1-9D808AA3F775}"/>
              </a:ext>
            </a:extLst>
          </p:cNvPr>
          <p:cNvPicPr>
            <a:picLocks noChangeAspect="1"/>
          </p:cNvPicPr>
          <p:nvPr/>
        </p:nvPicPr>
        <p:blipFill>
          <a:blip r:embed="rId2"/>
          <a:stretch>
            <a:fillRect/>
          </a:stretch>
        </p:blipFill>
        <p:spPr>
          <a:xfrm>
            <a:off x="436321" y="865526"/>
            <a:ext cx="5800356" cy="4087207"/>
          </a:xfrm>
          <a:prstGeom prst="rect">
            <a:avLst/>
          </a:prstGeom>
        </p:spPr>
      </p:pic>
      <p:sp>
        <p:nvSpPr>
          <p:cNvPr id="4" name="TextBox 3">
            <a:extLst>
              <a:ext uri="{FF2B5EF4-FFF2-40B4-BE49-F238E27FC236}">
                <a16:creationId xmlns:a16="http://schemas.microsoft.com/office/drawing/2014/main" id="{A20B495D-9E14-4A88-972C-1F2F539A1460}"/>
              </a:ext>
            </a:extLst>
          </p:cNvPr>
          <p:cNvSpPr txBox="1"/>
          <p:nvPr/>
        </p:nvSpPr>
        <p:spPr>
          <a:xfrm>
            <a:off x="351158" y="4926337"/>
            <a:ext cx="4861912" cy="584775"/>
          </a:xfrm>
          <a:prstGeom prst="rect">
            <a:avLst/>
          </a:prstGeom>
        </p:spPr>
        <p:txBody>
          <a:bodyPr wrap="square" lIns="91440" tIns="45720" rIns="91440" bIns="45720" rtlCol="0" anchor="t">
            <a:spAutoFit/>
          </a:bodyPr>
          <a:lstStyle/>
          <a:p>
            <a:pPr algn="just"/>
            <a:r>
              <a:rPr lang="en-IE" sz="1600" dirty="0">
                <a:solidFill>
                  <a:srgbClr val="1E4783"/>
                </a:solidFill>
                <a:latin typeface="+mn-lt"/>
              </a:rPr>
              <a:t>A reconstruction of the Anglo-Norman castle in Carlow. Image © Uto Hogerzeil</a:t>
            </a:r>
            <a:endParaRPr lang="en-IE" sz="1600" dirty="0">
              <a:solidFill>
                <a:srgbClr val="1E4783"/>
              </a:solidFill>
              <a:latin typeface="+mn-lt"/>
              <a:cs typeface="Calibri"/>
            </a:endParaRPr>
          </a:p>
        </p:txBody>
      </p:sp>
      <p:sp>
        <p:nvSpPr>
          <p:cNvPr id="8" name="TextBox 7">
            <a:extLst>
              <a:ext uri="{FF2B5EF4-FFF2-40B4-BE49-F238E27FC236}">
                <a16:creationId xmlns:a16="http://schemas.microsoft.com/office/drawing/2014/main" id="{E26B51BE-EB22-4D81-A079-AF903C6FEA92}"/>
              </a:ext>
            </a:extLst>
          </p:cNvPr>
          <p:cNvSpPr txBox="1"/>
          <p:nvPr/>
        </p:nvSpPr>
        <p:spPr>
          <a:xfrm>
            <a:off x="6668301" y="3619028"/>
            <a:ext cx="4861911" cy="1323439"/>
          </a:xfrm>
          <a:prstGeom prst="rect">
            <a:avLst/>
          </a:prstGeom>
        </p:spPr>
        <p:txBody>
          <a:bodyPr wrap="square" rtlCol="0">
            <a:spAutoFit/>
          </a:bodyPr>
          <a:lstStyle/>
          <a:p>
            <a:pPr algn="just"/>
            <a:r>
              <a:rPr lang="en-IE" sz="2000" dirty="0">
                <a:solidFill>
                  <a:srgbClr val="1E4783"/>
                </a:solidFill>
                <a:latin typeface="+mn-lt"/>
              </a:rPr>
              <a:t>Compare the artist’s image of Carlow with the aerial photograph in Fig. 20.10 on page 244 of your Textbook. Note where the town developed. </a:t>
            </a:r>
          </a:p>
        </p:txBody>
      </p:sp>
    </p:spTree>
    <p:extLst>
      <p:ext uri="{BB962C8B-B14F-4D97-AF65-F5344CB8AC3E}">
        <p14:creationId xmlns:p14="http://schemas.microsoft.com/office/powerpoint/2010/main" val="7599015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6">
            <a:extLst>
              <a:ext uri="{FF2B5EF4-FFF2-40B4-BE49-F238E27FC236}">
                <a16:creationId xmlns:a16="http://schemas.microsoft.com/office/drawing/2014/main" id="{5F3A3C56-337E-C149-B200-1DE8C8B62E3C}"/>
              </a:ext>
            </a:extLst>
          </p:cNvPr>
          <p:cNvSpPr txBox="1">
            <a:spLocks/>
          </p:cNvSpPr>
          <p:nvPr/>
        </p:nvSpPr>
        <p:spPr>
          <a:xfrm>
            <a:off x="463296" y="365125"/>
            <a:ext cx="10515600" cy="618101"/>
          </a:xfrm>
          <a:prstGeom prst="rect">
            <a:avLst/>
          </a:prstGeom>
        </p:spPr>
        <p:txBody>
          <a:bodyPr/>
          <a:lstStyle>
            <a:lvl1pPr algn="l" defTabSz="914400" rtl="0" eaLnBrk="1" latinLnBrk="0" hangingPunct="1">
              <a:lnSpc>
                <a:spcPct val="90000"/>
              </a:lnSpc>
              <a:spcBef>
                <a:spcPct val="0"/>
              </a:spcBef>
              <a:buNone/>
              <a:defRPr sz="4000" b="1" i="0" kern="1200">
                <a:solidFill>
                  <a:srgbClr val="39304C"/>
                </a:solidFill>
                <a:latin typeface="Glory" pitchFamily="2" charset="77"/>
                <a:ea typeface="+mj-ea"/>
                <a:cs typeface="+mj-cs"/>
              </a:defRPr>
            </a:lvl1pPr>
          </a:lstStyle>
          <a:p>
            <a:pPr lvl="0">
              <a:defRPr/>
            </a:pPr>
            <a:endParaRPr kumimoji="0" lang="en-US" sz="4000" b="1" i="0" u="none" strike="noStrike" kern="1200" cap="none" spc="0" normalizeH="0" baseline="0" noProof="0" dirty="0">
              <a:ln>
                <a:noFill/>
              </a:ln>
              <a:solidFill>
                <a:srgbClr val="1E4783"/>
              </a:solidFill>
              <a:effectLst/>
              <a:uLnTx/>
              <a:uFillTx/>
              <a:latin typeface="Calibri" panose="020F0502020204030204"/>
              <a:ea typeface="+mj-ea"/>
              <a:cs typeface="+mj-cs"/>
            </a:endParaRPr>
          </a:p>
        </p:txBody>
      </p:sp>
      <p:graphicFrame>
        <p:nvGraphicFramePr>
          <p:cNvPr id="9" name="Table 8">
            <a:extLst>
              <a:ext uri="{FF2B5EF4-FFF2-40B4-BE49-F238E27FC236}">
                <a16:creationId xmlns:a16="http://schemas.microsoft.com/office/drawing/2014/main" id="{252C7798-FF87-7449-8D6A-626CDB77FD29}"/>
              </a:ext>
            </a:extLst>
          </p:cNvPr>
          <p:cNvGraphicFramePr>
            <a:graphicFrameLocks noGrp="1"/>
          </p:cNvGraphicFramePr>
          <p:nvPr>
            <p:extLst>
              <p:ext uri="{D42A27DB-BD31-4B8C-83A1-F6EECF244321}">
                <p14:modId xmlns:p14="http://schemas.microsoft.com/office/powerpoint/2010/main" val="2876950262"/>
              </p:ext>
            </p:extLst>
          </p:nvPr>
        </p:nvGraphicFramePr>
        <p:xfrm>
          <a:off x="2315457" y="1132464"/>
          <a:ext cx="7128988" cy="3303476"/>
        </p:xfrm>
        <a:graphic>
          <a:graphicData uri="http://schemas.openxmlformats.org/drawingml/2006/table">
            <a:tbl>
              <a:tblPr firstRow="1" bandRow="1">
                <a:tableStyleId>{21E4AEA4-8DFA-4A89-87EB-49C32662AFE0}</a:tableStyleId>
              </a:tblPr>
              <a:tblGrid>
                <a:gridCol w="7128988">
                  <a:extLst>
                    <a:ext uri="{9D8B030D-6E8A-4147-A177-3AD203B41FA5}">
                      <a16:colId xmlns:a16="http://schemas.microsoft.com/office/drawing/2014/main" val="222612161"/>
                    </a:ext>
                  </a:extLst>
                </a:gridCol>
              </a:tblGrid>
              <a:tr h="608588">
                <a:tc>
                  <a:txBody>
                    <a:bodyPr/>
                    <a:lstStyle/>
                    <a:p>
                      <a:pPr algn="l"/>
                      <a:endParaRPr lang="en-US" sz="3000" b="0" i="0" dirty="0">
                        <a:latin typeface="Special Elite" panose="02000506000000020004" pitchFamily="2" charset="0"/>
                      </a:endParaRPr>
                    </a:p>
                  </a:txBody>
                  <a:tcPr marL="75570" marR="75570" anchor="b">
                    <a:lnL w="19050" cap="flat" cmpd="sng" algn="ctr">
                      <a:solidFill>
                        <a:srgbClr val="1A8753"/>
                      </a:solidFill>
                      <a:prstDash val="solid"/>
                      <a:round/>
                      <a:headEnd type="none" w="med" len="med"/>
                      <a:tailEnd type="none" w="med" len="med"/>
                    </a:lnL>
                    <a:lnR w="19050" cap="flat" cmpd="sng" algn="ctr">
                      <a:solidFill>
                        <a:srgbClr val="1A8753"/>
                      </a:solidFill>
                      <a:prstDash val="solid"/>
                      <a:round/>
                      <a:headEnd type="none" w="med" len="med"/>
                      <a:tailEnd type="none" w="med" len="med"/>
                    </a:lnR>
                    <a:lnT w="19050" cap="flat" cmpd="sng" algn="ctr">
                      <a:solidFill>
                        <a:srgbClr val="1A8753"/>
                      </a:solidFill>
                      <a:prstDash val="solid"/>
                      <a:round/>
                      <a:headEnd type="none" w="med" len="med"/>
                      <a:tailEnd type="none" w="med" len="med"/>
                    </a:lnT>
                    <a:lnB w="19050" cap="flat" cmpd="sng" algn="ctr">
                      <a:solidFill>
                        <a:srgbClr val="1A8753"/>
                      </a:solidFill>
                      <a:prstDash val="solid"/>
                      <a:round/>
                      <a:headEnd type="none" w="med" len="med"/>
                      <a:tailEnd type="none" w="med" len="med"/>
                    </a:lnB>
                    <a:solidFill>
                      <a:srgbClr val="1A8753"/>
                    </a:solidFill>
                  </a:tcPr>
                </a:tc>
                <a:extLst>
                  <a:ext uri="{0D108BD9-81ED-4DB2-BD59-A6C34878D82A}">
                    <a16:rowId xmlns:a16="http://schemas.microsoft.com/office/drawing/2014/main" val="1451609641"/>
                  </a:ext>
                </a:extLst>
              </a:tr>
              <a:tr h="507157">
                <a:tc>
                  <a:txBody>
                    <a:bodyPr/>
                    <a:lstStyle/>
                    <a:p>
                      <a:pPr marL="447675" indent="-447675"/>
                      <a:r>
                        <a:rPr lang="en-US" sz="1800" b="1" dirty="0">
                          <a:solidFill>
                            <a:schemeClr val="tx1"/>
                          </a:solidFill>
                          <a:latin typeface="Calibri" panose="020F0502020204030204" pitchFamily="34" charset="0"/>
                          <a:cs typeface="Calibri" panose="020F0502020204030204" pitchFamily="34" charset="0"/>
                        </a:rPr>
                        <a:t>1.</a:t>
                      </a:r>
                      <a:r>
                        <a:rPr lang="en-US" sz="1800" b="0" dirty="0">
                          <a:solidFill>
                            <a:schemeClr val="tx1"/>
                          </a:solidFill>
                          <a:latin typeface="Calibri" panose="020F0502020204030204" pitchFamily="34" charset="0"/>
                          <a:cs typeface="Calibri" panose="020F0502020204030204" pitchFamily="34" charset="0"/>
                        </a:rPr>
                        <a:t>	</a:t>
                      </a:r>
                      <a:r>
                        <a:rPr lang="en-IE" sz="1800" b="0" i="0" u="none" strike="noStrike" baseline="0" dirty="0">
                          <a:solidFill>
                            <a:srgbClr val="000000"/>
                          </a:solidFill>
                          <a:latin typeface="Calibri" panose="020F0502020204030204" pitchFamily="34" charset="0"/>
                          <a:cs typeface="Calibri" panose="020F0502020204030204" pitchFamily="34" charset="0"/>
                        </a:rPr>
                        <a:t>In what type of location did monks set up their monasteries? Name </a:t>
                      </a:r>
                      <a:r>
                        <a:rPr lang="en-IE" sz="1800" b="1" i="0" u="none" strike="noStrike" baseline="0" dirty="0">
                          <a:solidFill>
                            <a:srgbClr val="000000"/>
                          </a:solidFill>
                          <a:latin typeface="Calibri" panose="020F0502020204030204" pitchFamily="34" charset="0"/>
                          <a:cs typeface="Calibri" panose="020F0502020204030204" pitchFamily="34" charset="0"/>
                        </a:rPr>
                        <a:t>three</a:t>
                      </a:r>
                      <a:r>
                        <a:rPr lang="en-IE" sz="1800" b="0" i="0" u="none" strike="noStrike" baseline="0" dirty="0">
                          <a:solidFill>
                            <a:srgbClr val="000000"/>
                          </a:solidFill>
                          <a:latin typeface="Calibri" panose="020F0502020204030204" pitchFamily="34" charset="0"/>
                          <a:cs typeface="Calibri" panose="020F0502020204030204" pitchFamily="34" charset="0"/>
                        </a:rPr>
                        <a:t> characteristics of the sites they chose.</a:t>
                      </a:r>
                      <a:endParaRPr lang="en-US" sz="1800" b="0" i="0" dirty="0">
                        <a:solidFill>
                          <a:schemeClr val="tx1"/>
                        </a:solidFill>
                        <a:latin typeface="Calibri" panose="020F0502020204030204" pitchFamily="34" charset="0"/>
                        <a:cs typeface="Calibri" panose="020F0502020204030204" pitchFamily="34" charset="0"/>
                      </a:endParaRPr>
                    </a:p>
                  </a:txBody>
                  <a:tcPr marL="75570" marR="75570">
                    <a:lnL w="19050" cap="flat" cmpd="sng" algn="ctr">
                      <a:solidFill>
                        <a:srgbClr val="1A8753"/>
                      </a:solidFill>
                      <a:prstDash val="solid"/>
                      <a:round/>
                      <a:headEnd type="none" w="med" len="med"/>
                      <a:tailEnd type="none" w="med" len="med"/>
                    </a:lnL>
                    <a:lnR w="19050" cap="flat" cmpd="sng" algn="ctr">
                      <a:solidFill>
                        <a:srgbClr val="1A8753"/>
                      </a:solidFill>
                      <a:prstDash val="solid"/>
                      <a:round/>
                      <a:headEnd type="none" w="med" len="med"/>
                      <a:tailEnd type="none" w="med" len="med"/>
                    </a:lnR>
                    <a:lnT w="19050" cap="flat" cmpd="sng" algn="ctr">
                      <a:solidFill>
                        <a:srgbClr val="1A8753"/>
                      </a:solidFill>
                      <a:prstDash val="solid"/>
                      <a:round/>
                      <a:headEnd type="none" w="med" len="med"/>
                      <a:tailEnd type="none" w="med" len="med"/>
                    </a:lnT>
                    <a:lnB w="28575" cap="flat" cmpd="sng" algn="ctr">
                      <a:solidFill>
                        <a:srgbClr val="F8D7CD"/>
                      </a:solidFill>
                      <a:prstDash val="solid"/>
                      <a:round/>
                      <a:headEnd type="none" w="med" len="med"/>
                      <a:tailEnd type="none" w="med" len="med"/>
                    </a:lnB>
                    <a:solidFill>
                      <a:schemeClr val="bg1"/>
                    </a:solidFill>
                  </a:tcPr>
                </a:tc>
                <a:extLst>
                  <a:ext uri="{0D108BD9-81ED-4DB2-BD59-A6C34878D82A}">
                    <a16:rowId xmlns:a16="http://schemas.microsoft.com/office/drawing/2014/main" val="4017682352"/>
                  </a:ext>
                </a:extLst>
              </a:tr>
              <a:tr h="507157">
                <a:tc>
                  <a:txBody>
                    <a:bodyPr/>
                    <a:lstStyle/>
                    <a:p>
                      <a:pPr marL="447675" marR="0" lvl="0" indent="-447675" algn="l" defTabSz="914400" rtl="0" eaLnBrk="1" fontAlgn="auto" latinLnBrk="0" hangingPunct="1">
                        <a:lnSpc>
                          <a:spcPct val="100000"/>
                        </a:lnSpc>
                        <a:spcBef>
                          <a:spcPts val="0"/>
                        </a:spcBef>
                        <a:spcAft>
                          <a:spcPts val="0"/>
                        </a:spcAft>
                        <a:buClrTx/>
                        <a:buSzTx/>
                        <a:buFontTx/>
                        <a:buNone/>
                        <a:tabLst/>
                        <a:defRPr/>
                      </a:pPr>
                      <a:r>
                        <a:rPr lang="en-US" sz="1800" b="1" dirty="0">
                          <a:solidFill>
                            <a:schemeClr val="tx1"/>
                          </a:solidFill>
                          <a:latin typeface="Calibri" panose="020F0502020204030204" pitchFamily="34" charset="0"/>
                          <a:cs typeface="Calibri" panose="020F0502020204030204" pitchFamily="34" charset="0"/>
                        </a:rPr>
                        <a:t>2.</a:t>
                      </a:r>
                      <a:r>
                        <a:rPr lang="en-US" sz="1800" b="0" kern="1200" dirty="0">
                          <a:solidFill>
                            <a:schemeClr val="tx1"/>
                          </a:solidFill>
                          <a:latin typeface="Calibri" panose="020F0502020204030204" pitchFamily="34" charset="0"/>
                          <a:ea typeface="+mn-ea"/>
                          <a:cs typeface="Calibri" panose="020F0502020204030204" pitchFamily="34" charset="0"/>
                        </a:rPr>
                        <a:t>	</a:t>
                      </a:r>
                      <a:r>
                        <a:rPr lang="en-IE" sz="1800" b="0" i="0" u="none" strike="noStrike" baseline="0" dirty="0">
                          <a:solidFill>
                            <a:srgbClr val="000000"/>
                          </a:solidFill>
                          <a:latin typeface="Calibri" panose="020F0502020204030204" pitchFamily="34" charset="0"/>
                          <a:cs typeface="Calibri" panose="020F0502020204030204" pitchFamily="34" charset="0"/>
                        </a:rPr>
                        <a:t>Why did Vikings come to Ireland?</a:t>
                      </a:r>
                      <a:endParaRPr lang="en-US" sz="1800" b="0" kern="1200" dirty="0">
                        <a:solidFill>
                          <a:schemeClr val="tx1"/>
                        </a:solidFill>
                        <a:latin typeface="Calibri" panose="020F0502020204030204" pitchFamily="34" charset="0"/>
                        <a:ea typeface="+mn-ea"/>
                        <a:cs typeface="Calibri" panose="020F0502020204030204" pitchFamily="34" charset="0"/>
                      </a:endParaRPr>
                    </a:p>
                  </a:txBody>
                  <a:tcPr marL="75570" marR="75570">
                    <a:lnL w="19050" cap="flat" cmpd="sng" algn="ctr">
                      <a:solidFill>
                        <a:srgbClr val="1A8753"/>
                      </a:solidFill>
                      <a:prstDash val="solid"/>
                      <a:round/>
                      <a:headEnd type="none" w="med" len="med"/>
                      <a:tailEnd type="none" w="med" len="med"/>
                    </a:lnL>
                    <a:lnR w="19050" cap="flat" cmpd="sng" algn="ctr">
                      <a:solidFill>
                        <a:srgbClr val="1A8753"/>
                      </a:solidFill>
                      <a:prstDash val="solid"/>
                      <a:round/>
                      <a:headEnd type="none" w="med" len="med"/>
                      <a:tailEnd type="none" w="med" len="med"/>
                    </a:lnR>
                    <a:lnT w="28575" cap="flat" cmpd="sng" algn="ctr">
                      <a:solidFill>
                        <a:srgbClr val="F8D7CD"/>
                      </a:solidFill>
                      <a:prstDash val="solid"/>
                      <a:round/>
                      <a:headEnd type="none" w="med" len="med"/>
                      <a:tailEnd type="none" w="med" len="med"/>
                    </a:lnT>
                    <a:lnB w="28575" cap="flat" cmpd="sng" algn="ctr">
                      <a:solidFill>
                        <a:srgbClr val="F8D7CD"/>
                      </a:solidFill>
                      <a:prstDash val="solid"/>
                      <a:round/>
                      <a:headEnd type="none" w="med" len="med"/>
                      <a:tailEnd type="none" w="med" len="med"/>
                    </a:lnB>
                    <a:solidFill>
                      <a:schemeClr val="bg1"/>
                    </a:solidFill>
                  </a:tcPr>
                </a:tc>
                <a:extLst>
                  <a:ext uri="{0D108BD9-81ED-4DB2-BD59-A6C34878D82A}">
                    <a16:rowId xmlns:a16="http://schemas.microsoft.com/office/drawing/2014/main" val="3326383217"/>
                  </a:ext>
                </a:extLst>
              </a:tr>
              <a:tr h="533337">
                <a:tc>
                  <a:txBody>
                    <a:bodyPr/>
                    <a:lstStyle/>
                    <a:p>
                      <a:pPr marL="447675" indent="-447675"/>
                      <a:r>
                        <a:rPr lang="en-US" sz="1800" b="1" dirty="0">
                          <a:solidFill>
                            <a:schemeClr val="tx1"/>
                          </a:solidFill>
                          <a:latin typeface="Calibri" panose="020F0502020204030204" pitchFamily="34" charset="0"/>
                          <a:cs typeface="Calibri" panose="020F0502020204030204" pitchFamily="34" charset="0"/>
                        </a:rPr>
                        <a:t>3.</a:t>
                      </a:r>
                      <a:r>
                        <a:rPr lang="en-US" sz="1800" dirty="0">
                          <a:solidFill>
                            <a:schemeClr val="tx1"/>
                          </a:solidFill>
                          <a:latin typeface="Calibri" panose="020F0502020204030204" pitchFamily="34" charset="0"/>
                          <a:cs typeface="Calibri" panose="020F0502020204030204" pitchFamily="34" charset="0"/>
                        </a:rPr>
                        <a:t>	</a:t>
                      </a:r>
                      <a:r>
                        <a:rPr lang="en-IE" sz="1800" b="0" i="0" u="none" strike="noStrike" baseline="0" dirty="0">
                          <a:solidFill>
                            <a:srgbClr val="000000"/>
                          </a:solidFill>
                          <a:latin typeface="Calibri" panose="020F0502020204030204" pitchFamily="34" charset="0"/>
                          <a:cs typeface="Calibri" panose="020F0502020204030204" pitchFamily="34" charset="0"/>
                        </a:rPr>
                        <a:t>In what </a:t>
                      </a:r>
                      <a:r>
                        <a:rPr lang="en-IE" sz="1800" b="1" i="0" u="none" strike="noStrike" baseline="0" dirty="0">
                          <a:solidFill>
                            <a:srgbClr val="000000"/>
                          </a:solidFill>
                          <a:latin typeface="Calibri" panose="020F0502020204030204" pitchFamily="34" charset="0"/>
                          <a:cs typeface="Calibri" panose="020F0502020204030204" pitchFamily="34" charset="0"/>
                        </a:rPr>
                        <a:t>type</a:t>
                      </a:r>
                      <a:r>
                        <a:rPr lang="en-IE" sz="1800" b="0" i="0" u="none" strike="noStrike" baseline="0" dirty="0">
                          <a:solidFill>
                            <a:srgbClr val="000000"/>
                          </a:solidFill>
                          <a:latin typeface="Calibri" panose="020F0502020204030204" pitchFamily="34" charset="0"/>
                          <a:cs typeface="Calibri" panose="020F0502020204030204" pitchFamily="34" charset="0"/>
                        </a:rPr>
                        <a:t> of location did the Anglo-Normans choose to settle?</a:t>
                      </a:r>
                      <a:endParaRPr lang="en-US" sz="1800" b="0" i="0" dirty="0">
                        <a:solidFill>
                          <a:schemeClr val="tx1"/>
                        </a:solidFill>
                        <a:latin typeface="Calibri" panose="020F0502020204030204" pitchFamily="34" charset="0"/>
                        <a:cs typeface="Calibri" panose="020F0502020204030204" pitchFamily="34" charset="0"/>
                      </a:endParaRPr>
                    </a:p>
                  </a:txBody>
                  <a:tcPr marL="75570" marR="75570">
                    <a:lnL w="19050" cap="flat" cmpd="sng" algn="ctr">
                      <a:solidFill>
                        <a:srgbClr val="1A8753"/>
                      </a:solidFill>
                      <a:prstDash val="solid"/>
                      <a:round/>
                      <a:headEnd type="none" w="med" len="med"/>
                      <a:tailEnd type="none" w="med" len="med"/>
                    </a:lnL>
                    <a:lnR w="19050" cap="flat" cmpd="sng" algn="ctr">
                      <a:solidFill>
                        <a:srgbClr val="1A8753"/>
                      </a:solidFill>
                      <a:prstDash val="solid"/>
                      <a:round/>
                      <a:headEnd type="none" w="med" len="med"/>
                      <a:tailEnd type="none" w="med" len="med"/>
                    </a:lnR>
                    <a:lnT w="28575" cap="flat" cmpd="sng" algn="ctr">
                      <a:solidFill>
                        <a:srgbClr val="F8D7CD"/>
                      </a:solidFill>
                      <a:prstDash val="solid"/>
                      <a:round/>
                      <a:headEnd type="none" w="med" len="med"/>
                      <a:tailEnd type="none" w="med" len="med"/>
                    </a:lnT>
                    <a:lnB w="28575" cap="flat" cmpd="sng" algn="ctr">
                      <a:solidFill>
                        <a:srgbClr val="F8D7CD"/>
                      </a:solidFill>
                      <a:prstDash val="solid"/>
                      <a:round/>
                      <a:headEnd type="none" w="med" len="med"/>
                      <a:tailEnd type="none" w="med" len="med"/>
                    </a:lnB>
                    <a:solidFill>
                      <a:schemeClr val="bg1"/>
                    </a:solidFill>
                  </a:tcPr>
                </a:tc>
                <a:extLst>
                  <a:ext uri="{0D108BD9-81ED-4DB2-BD59-A6C34878D82A}">
                    <a16:rowId xmlns:a16="http://schemas.microsoft.com/office/drawing/2014/main" val="173032511"/>
                  </a:ext>
                </a:extLst>
              </a:tr>
              <a:tr h="507157">
                <a:tc>
                  <a:txBody>
                    <a:bodyPr/>
                    <a:lstStyle/>
                    <a:p>
                      <a:pPr marL="447675" indent="-447675"/>
                      <a:r>
                        <a:rPr lang="en-US" sz="1800" b="1" kern="1200" dirty="0">
                          <a:solidFill>
                            <a:schemeClr val="tx1"/>
                          </a:solidFill>
                          <a:latin typeface="Calibri" panose="020F0502020204030204" pitchFamily="34" charset="0"/>
                          <a:ea typeface="+mn-ea"/>
                          <a:cs typeface="Calibri" panose="020F0502020204030204" pitchFamily="34" charset="0"/>
                        </a:rPr>
                        <a:t>4.</a:t>
                      </a:r>
                      <a:r>
                        <a:rPr lang="en-US" sz="1800" b="0" i="0" dirty="0">
                          <a:solidFill>
                            <a:schemeClr val="tx1"/>
                          </a:solidFill>
                          <a:latin typeface="Calibri" panose="020F0502020204030204" pitchFamily="34" charset="0"/>
                          <a:cs typeface="Calibri" panose="020F0502020204030204" pitchFamily="34" charset="0"/>
                        </a:rPr>
                        <a:t>	</a:t>
                      </a:r>
                      <a:r>
                        <a:rPr lang="en-IE" sz="1800" b="0" i="0" u="none" strike="noStrike" baseline="0" dirty="0">
                          <a:solidFill>
                            <a:srgbClr val="000000"/>
                          </a:solidFill>
                          <a:latin typeface="Calibri" panose="020F0502020204030204" pitchFamily="34" charset="0"/>
                          <a:cs typeface="Calibri" panose="020F0502020204030204" pitchFamily="34" charset="0"/>
                        </a:rPr>
                        <a:t>What building was the focus of Anglo-Norman towns?</a:t>
                      </a:r>
                      <a:endParaRPr lang="en-US" sz="1800" b="0" i="0" dirty="0">
                        <a:solidFill>
                          <a:schemeClr val="tx1"/>
                        </a:solidFill>
                        <a:latin typeface="Calibri" panose="020F0502020204030204" pitchFamily="34" charset="0"/>
                        <a:cs typeface="Calibri" panose="020F0502020204030204" pitchFamily="34" charset="0"/>
                      </a:endParaRPr>
                    </a:p>
                  </a:txBody>
                  <a:tcPr marL="75570" marR="75570">
                    <a:lnL w="19050" cap="flat" cmpd="sng" algn="ctr">
                      <a:solidFill>
                        <a:srgbClr val="1A8753"/>
                      </a:solidFill>
                      <a:prstDash val="solid"/>
                      <a:round/>
                      <a:headEnd type="none" w="med" len="med"/>
                      <a:tailEnd type="none" w="med" len="med"/>
                    </a:lnL>
                    <a:lnR w="19050" cap="flat" cmpd="sng" algn="ctr">
                      <a:solidFill>
                        <a:srgbClr val="1A8753"/>
                      </a:solidFill>
                      <a:prstDash val="solid"/>
                      <a:round/>
                      <a:headEnd type="none" w="med" len="med"/>
                      <a:tailEnd type="none" w="med" len="med"/>
                    </a:lnR>
                    <a:lnT w="28575" cap="flat" cmpd="sng" algn="ctr">
                      <a:solidFill>
                        <a:srgbClr val="F8D7CD"/>
                      </a:solidFill>
                      <a:prstDash val="solid"/>
                      <a:round/>
                      <a:headEnd type="none" w="med" len="med"/>
                      <a:tailEnd type="none" w="med" len="med"/>
                    </a:lnT>
                    <a:lnB w="28575" cap="flat" cmpd="sng" algn="ctr">
                      <a:solidFill>
                        <a:srgbClr val="F8D7CD"/>
                      </a:solidFill>
                      <a:prstDash val="solid"/>
                      <a:round/>
                      <a:headEnd type="none" w="med" len="med"/>
                      <a:tailEnd type="none" w="med" len="med"/>
                    </a:lnB>
                    <a:solidFill>
                      <a:schemeClr val="bg1"/>
                    </a:solidFill>
                  </a:tcPr>
                </a:tc>
                <a:extLst>
                  <a:ext uri="{0D108BD9-81ED-4DB2-BD59-A6C34878D82A}">
                    <a16:rowId xmlns:a16="http://schemas.microsoft.com/office/drawing/2014/main" val="2237658269"/>
                  </a:ext>
                </a:extLst>
              </a:tr>
              <a:tr h="507157">
                <a:tc>
                  <a:txBody>
                    <a:bodyPr/>
                    <a:lstStyle/>
                    <a:p>
                      <a:pPr marL="447675" indent="-447675"/>
                      <a:r>
                        <a:rPr lang="en-US" sz="1800" b="1" kern="1200" dirty="0">
                          <a:solidFill>
                            <a:schemeClr val="tx1"/>
                          </a:solidFill>
                          <a:latin typeface="Calibri" panose="020F0502020204030204" pitchFamily="34" charset="0"/>
                          <a:ea typeface="+mn-ea"/>
                          <a:cs typeface="Calibri" panose="020F0502020204030204" pitchFamily="34" charset="0"/>
                        </a:rPr>
                        <a:t>5.</a:t>
                      </a:r>
                      <a:r>
                        <a:rPr lang="en-US" sz="1800" b="0" i="0" kern="1200" dirty="0">
                          <a:solidFill>
                            <a:schemeClr val="tx1"/>
                          </a:solidFill>
                          <a:latin typeface="Calibri" panose="020F0502020204030204" pitchFamily="34" charset="0"/>
                          <a:ea typeface="+mn-ea"/>
                          <a:cs typeface="Calibri" panose="020F0502020204030204" pitchFamily="34" charset="0"/>
                        </a:rPr>
                        <a:t>	</a:t>
                      </a:r>
                      <a:r>
                        <a:rPr lang="en-IE" sz="1800" b="0" i="0" u="none" strike="noStrike" baseline="0" dirty="0">
                          <a:solidFill>
                            <a:srgbClr val="000000"/>
                          </a:solidFill>
                          <a:latin typeface="Calibri" panose="020F0502020204030204" pitchFamily="34" charset="0"/>
                          <a:cs typeface="Calibri" panose="020F0502020204030204" pitchFamily="34" charset="0"/>
                        </a:rPr>
                        <a:t>Why did early settlements have walls surrounding them?</a:t>
                      </a:r>
                      <a:endParaRPr lang="en-US" sz="1800" b="0" i="0" dirty="0">
                        <a:solidFill>
                          <a:schemeClr val="tx1"/>
                        </a:solidFill>
                        <a:latin typeface="Calibri" panose="020F0502020204030204" pitchFamily="34" charset="0"/>
                        <a:cs typeface="Calibri" panose="020F0502020204030204" pitchFamily="34" charset="0"/>
                      </a:endParaRPr>
                    </a:p>
                  </a:txBody>
                  <a:tcPr marL="75570" marR="75570">
                    <a:lnL w="19050" cap="flat" cmpd="sng" algn="ctr">
                      <a:solidFill>
                        <a:srgbClr val="1A8753"/>
                      </a:solidFill>
                      <a:prstDash val="solid"/>
                      <a:round/>
                      <a:headEnd type="none" w="med" len="med"/>
                      <a:tailEnd type="none" w="med" len="med"/>
                    </a:lnL>
                    <a:lnR w="19050" cap="flat" cmpd="sng" algn="ctr">
                      <a:solidFill>
                        <a:srgbClr val="1A8753"/>
                      </a:solidFill>
                      <a:prstDash val="solid"/>
                      <a:round/>
                      <a:headEnd type="none" w="med" len="med"/>
                      <a:tailEnd type="none" w="med" len="med"/>
                    </a:lnR>
                    <a:lnT w="28575" cap="flat" cmpd="sng" algn="ctr">
                      <a:solidFill>
                        <a:srgbClr val="F8D7CD"/>
                      </a:solidFill>
                      <a:prstDash val="solid"/>
                      <a:round/>
                      <a:headEnd type="none" w="med" len="med"/>
                      <a:tailEnd type="none" w="med" len="med"/>
                    </a:lnT>
                    <a:lnB w="19050" cap="flat" cmpd="sng" algn="ctr">
                      <a:solidFill>
                        <a:srgbClr val="1A8753"/>
                      </a:solidFill>
                      <a:prstDash val="solid"/>
                      <a:round/>
                      <a:headEnd type="none" w="med" len="med"/>
                      <a:tailEnd type="none" w="med" len="med"/>
                    </a:lnB>
                    <a:solidFill>
                      <a:schemeClr val="bg1"/>
                    </a:solidFill>
                  </a:tcPr>
                </a:tc>
                <a:extLst>
                  <a:ext uri="{0D108BD9-81ED-4DB2-BD59-A6C34878D82A}">
                    <a16:rowId xmlns:a16="http://schemas.microsoft.com/office/drawing/2014/main" val="1417066347"/>
                  </a:ext>
                </a:extLst>
              </a:tr>
            </a:tbl>
          </a:graphicData>
        </a:graphic>
      </p:graphicFrame>
      <p:pic>
        <p:nvPicPr>
          <p:cNvPr id="10" name="Picture 9" descr="Text&#10;&#10;Description automatically generated with medium confidence">
            <a:extLst>
              <a:ext uri="{FF2B5EF4-FFF2-40B4-BE49-F238E27FC236}">
                <a16:creationId xmlns:a16="http://schemas.microsoft.com/office/drawing/2014/main" id="{9C087D8D-03B1-394B-946E-23D1006B980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243611" y="1074695"/>
            <a:ext cx="4346600" cy="827640"/>
          </a:xfrm>
          <a:prstGeom prst="rect">
            <a:avLst/>
          </a:prstGeom>
        </p:spPr>
      </p:pic>
      <p:sp>
        <p:nvSpPr>
          <p:cNvPr id="7" name="Title 6">
            <a:extLst>
              <a:ext uri="{FF2B5EF4-FFF2-40B4-BE49-F238E27FC236}">
                <a16:creationId xmlns:a16="http://schemas.microsoft.com/office/drawing/2014/main" id="{01C93AF1-85CF-4A06-BB61-28C37B3F1B11}"/>
              </a:ext>
            </a:extLst>
          </p:cNvPr>
          <p:cNvSpPr txBox="1">
            <a:spLocks/>
          </p:cNvSpPr>
          <p:nvPr/>
        </p:nvSpPr>
        <p:spPr>
          <a:xfrm>
            <a:off x="210214" y="215887"/>
            <a:ext cx="11518490" cy="618101"/>
          </a:xfrm>
          <a:prstGeom prst="rect">
            <a:avLst/>
          </a:prstGeom>
        </p:spPr>
        <p:txBody>
          <a:bodyPr/>
          <a:lstStyle>
            <a:lvl1pPr algn="l" defTabSz="914400" rtl="0" eaLnBrk="1" latinLnBrk="0" hangingPunct="1">
              <a:lnSpc>
                <a:spcPct val="90000"/>
              </a:lnSpc>
              <a:spcBef>
                <a:spcPct val="0"/>
              </a:spcBef>
              <a:buNone/>
              <a:defRPr sz="4000" b="1" i="0" kern="1200">
                <a:solidFill>
                  <a:srgbClr val="39304C"/>
                </a:solidFill>
                <a:latin typeface="Glory" pitchFamily="2" charset="77"/>
                <a:ea typeface="+mj-ea"/>
                <a:cs typeface="+mj-cs"/>
              </a:defRPr>
            </a:lvl1pPr>
          </a:lstStyle>
          <a:p>
            <a:pPr marL="722630" indent="-722630">
              <a:spcAft>
                <a:spcPts val="1800"/>
              </a:spcAft>
            </a:pPr>
            <a:r>
              <a:rPr lang="en-US" sz="2800" dirty="0">
                <a:solidFill>
                  <a:srgbClr val="E84141"/>
                </a:solidFill>
                <a:latin typeface="Calibri" panose="020F0502020204030204" pitchFamily="34" charset="0"/>
                <a:ea typeface="Calibri" panose="020F0502020204030204" pitchFamily="34" charset="0"/>
                <a:cs typeface="Courier" pitchFamily="2" charset="0"/>
              </a:rPr>
              <a:t>20.1 </a:t>
            </a:r>
            <a:r>
              <a:rPr lang="en-US" sz="2800" dirty="0">
                <a:solidFill>
                  <a:srgbClr val="1E4783"/>
                </a:solidFill>
                <a:latin typeface="Calibri" panose="020F0502020204030204" pitchFamily="34" charset="0"/>
                <a:ea typeface="Calibri" panose="020F0502020204030204" pitchFamily="34" charset="0"/>
                <a:cs typeface="Courier" pitchFamily="2" charset="0"/>
              </a:rPr>
              <a:t>Describe the different types of settlement in Ireland through time. </a:t>
            </a:r>
            <a:endParaRPr lang="en-IE" sz="2800" dirty="0">
              <a:latin typeface="Muli" pitchFamily="2" charset="77"/>
              <a:ea typeface="Calibri" panose="020F0502020204030204" pitchFamily="34" charset="0"/>
              <a:cs typeface="Courier" pitchFamily="2" charset="0"/>
            </a:endParaRPr>
          </a:p>
        </p:txBody>
      </p:sp>
    </p:spTree>
    <p:extLst>
      <p:ext uri="{BB962C8B-B14F-4D97-AF65-F5344CB8AC3E}">
        <p14:creationId xmlns:p14="http://schemas.microsoft.com/office/powerpoint/2010/main" val="26144121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E8D750C8-EA60-9449-81EE-29E24C2D3F21}"/>
              </a:ext>
            </a:extLst>
          </p:cNvPr>
          <p:cNvGraphicFramePr>
            <a:graphicFrameLocks noGrp="1"/>
          </p:cNvGraphicFramePr>
          <p:nvPr>
            <p:extLst>
              <p:ext uri="{D42A27DB-BD31-4B8C-83A1-F6EECF244321}">
                <p14:modId xmlns:p14="http://schemas.microsoft.com/office/powerpoint/2010/main" val="675486806"/>
              </p:ext>
            </p:extLst>
          </p:nvPr>
        </p:nvGraphicFramePr>
        <p:xfrm>
          <a:off x="1689584" y="1287966"/>
          <a:ext cx="7964431" cy="2060232"/>
        </p:xfrm>
        <a:graphic>
          <a:graphicData uri="http://schemas.openxmlformats.org/drawingml/2006/table">
            <a:tbl>
              <a:tblPr firstRow="1" bandRow="1">
                <a:tableStyleId>{21E4AEA4-8DFA-4A89-87EB-49C32662AFE0}</a:tableStyleId>
              </a:tblPr>
              <a:tblGrid>
                <a:gridCol w="7964431">
                  <a:extLst>
                    <a:ext uri="{9D8B030D-6E8A-4147-A177-3AD203B41FA5}">
                      <a16:colId xmlns:a16="http://schemas.microsoft.com/office/drawing/2014/main" val="222612161"/>
                    </a:ext>
                  </a:extLst>
                </a:gridCol>
              </a:tblGrid>
              <a:tr h="0">
                <a:tc>
                  <a:txBody>
                    <a:bodyPr/>
                    <a:lstStyle/>
                    <a:p>
                      <a:pPr algn="l"/>
                      <a:r>
                        <a:rPr lang="en-US" sz="2000" b="1" dirty="0">
                          <a:latin typeface="Calibri" panose="020F0502020204030204" pitchFamily="34" charset="0"/>
                          <a:cs typeface="Calibri" panose="020F0502020204030204" pitchFamily="34" charset="0"/>
                        </a:rPr>
                        <a:t>Higher-order questions 2</a:t>
                      </a:r>
                      <a:endParaRPr lang="en-US" sz="2000" b="1" i="0" dirty="0">
                        <a:latin typeface="Calibri" panose="020F0502020204030204" pitchFamily="34" charset="0"/>
                        <a:cs typeface="Calibri" panose="020F0502020204030204" pitchFamily="34" charset="0"/>
                      </a:endParaRPr>
                    </a:p>
                  </a:txBody>
                  <a:tcPr marL="75570" marR="75570"/>
                </a:tc>
                <a:extLst>
                  <a:ext uri="{0D108BD9-81ED-4DB2-BD59-A6C34878D82A}">
                    <a16:rowId xmlns:a16="http://schemas.microsoft.com/office/drawing/2014/main" val="1451609641"/>
                  </a:ext>
                </a:extLst>
              </a:tr>
              <a:tr h="383832">
                <a:tc>
                  <a:txBody>
                    <a:bodyPr/>
                    <a:lstStyle/>
                    <a:p>
                      <a:pPr marL="447675" indent="-447675"/>
                      <a:r>
                        <a:rPr lang="en-US" sz="1800" b="0" dirty="0">
                          <a:solidFill>
                            <a:schemeClr val="tx1"/>
                          </a:solidFill>
                          <a:latin typeface="Calibri" panose="020F0502020204030204" pitchFamily="34" charset="0"/>
                          <a:cs typeface="Calibri" panose="020F0502020204030204" pitchFamily="34" charset="0"/>
                        </a:rPr>
                        <a:t>1.	Why did the Anglo-Normans come to Ireland? Research this topic in your History book.</a:t>
                      </a:r>
                      <a:endParaRPr lang="en-US" sz="1800" b="0" i="0" dirty="0">
                        <a:solidFill>
                          <a:schemeClr val="tx1"/>
                        </a:solidFill>
                        <a:latin typeface="Calibri" panose="020F0502020204030204" pitchFamily="34" charset="0"/>
                        <a:cs typeface="Calibri" panose="020F0502020204030204" pitchFamily="34" charset="0"/>
                      </a:endParaRPr>
                    </a:p>
                  </a:txBody>
                  <a:tcPr marL="75570" marR="75570"/>
                </a:tc>
                <a:extLst>
                  <a:ext uri="{0D108BD9-81ED-4DB2-BD59-A6C34878D82A}">
                    <a16:rowId xmlns:a16="http://schemas.microsoft.com/office/drawing/2014/main" val="4017682352"/>
                  </a:ext>
                </a:extLst>
              </a:tr>
              <a:tr h="383832">
                <a:tc>
                  <a:txBody>
                    <a:bodyPr/>
                    <a:lstStyle/>
                    <a:p>
                      <a:pPr marL="447675" marR="0" lvl="0" indent="-447675" algn="l" defTabSz="914400" rtl="0" eaLnBrk="1" fontAlgn="auto" latinLnBrk="0" hangingPunct="1">
                        <a:lnSpc>
                          <a:spcPct val="100000"/>
                        </a:lnSpc>
                        <a:spcBef>
                          <a:spcPts val="0"/>
                        </a:spcBef>
                        <a:spcAft>
                          <a:spcPts val="0"/>
                        </a:spcAft>
                        <a:buClrTx/>
                        <a:buSzTx/>
                        <a:buFontTx/>
                        <a:buNone/>
                        <a:tabLst/>
                        <a:defRPr/>
                      </a:pPr>
                      <a:r>
                        <a:rPr lang="en-US" sz="1800" b="0" dirty="0">
                          <a:solidFill>
                            <a:schemeClr val="tx1"/>
                          </a:solidFill>
                          <a:latin typeface="Calibri" panose="020F0502020204030204" pitchFamily="34" charset="0"/>
                          <a:cs typeface="Calibri" panose="020F0502020204030204" pitchFamily="34" charset="0"/>
                        </a:rPr>
                        <a:t>2.</a:t>
                      </a:r>
                      <a:r>
                        <a:rPr lang="en-US" sz="1800" b="0" kern="1200" dirty="0">
                          <a:solidFill>
                            <a:schemeClr val="tx1"/>
                          </a:solidFill>
                          <a:latin typeface="Calibri" panose="020F0502020204030204" pitchFamily="34" charset="0"/>
                          <a:ea typeface="+mn-ea"/>
                          <a:cs typeface="Calibri" panose="020F0502020204030204" pitchFamily="34" charset="0"/>
                        </a:rPr>
                        <a:t>	</a:t>
                      </a:r>
                      <a:r>
                        <a:rPr lang="en-US" sz="1800" b="0" dirty="0">
                          <a:solidFill>
                            <a:schemeClr val="tx1"/>
                          </a:solidFill>
                          <a:latin typeface="Calibri" panose="020F0502020204030204" pitchFamily="34" charset="0"/>
                          <a:cs typeface="Calibri" panose="020F0502020204030204" pitchFamily="34" charset="0"/>
                        </a:rPr>
                        <a:t>Why were markets so important to towns?</a:t>
                      </a:r>
                      <a:endParaRPr lang="en-US" sz="1800" b="0" kern="1200" dirty="0">
                        <a:solidFill>
                          <a:schemeClr val="tx1"/>
                        </a:solidFill>
                        <a:latin typeface="Calibri" panose="020F0502020204030204" pitchFamily="34" charset="0"/>
                        <a:ea typeface="+mn-ea"/>
                        <a:cs typeface="Calibri" panose="020F0502020204030204" pitchFamily="34" charset="0"/>
                      </a:endParaRPr>
                    </a:p>
                  </a:txBody>
                  <a:tcPr marL="75570" marR="75570"/>
                </a:tc>
                <a:extLst>
                  <a:ext uri="{0D108BD9-81ED-4DB2-BD59-A6C34878D82A}">
                    <a16:rowId xmlns:a16="http://schemas.microsoft.com/office/drawing/2014/main" val="3326383217"/>
                  </a:ext>
                </a:extLst>
              </a:tr>
              <a:tr h="383832">
                <a:tc>
                  <a:txBody>
                    <a:bodyPr/>
                    <a:lstStyle/>
                    <a:p>
                      <a:pPr marL="447675" indent="-447675"/>
                      <a:r>
                        <a:rPr lang="en-US" sz="1800" b="0" dirty="0">
                          <a:solidFill>
                            <a:schemeClr val="tx1"/>
                          </a:solidFill>
                          <a:latin typeface="Calibri" panose="020F0502020204030204" pitchFamily="34" charset="0"/>
                          <a:cs typeface="Calibri" panose="020F0502020204030204" pitchFamily="34" charset="0"/>
                        </a:rPr>
                        <a:t>3.	How did the shape of a monastery affect the towns that grew up around them? (Hint: Its walls)</a:t>
                      </a:r>
                      <a:endParaRPr lang="en-US" sz="1800" b="0" i="0" dirty="0">
                        <a:solidFill>
                          <a:schemeClr val="tx1"/>
                        </a:solidFill>
                        <a:latin typeface="Calibri" panose="020F0502020204030204" pitchFamily="34" charset="0"/>
                        <a:cs typeface="Calibri" panose="020F0502020204030204" pitchFamily="34" charset="0"/>
                      </a:endParaRPr>
                    </a:p>
                  </a:txBody>
                  <a:tcPr marL="75570" marR="75570"/>
                </a:tc>
                <a:extLst>
                  <a:ext uri="{0D108BD9-81ED-4DB2-BD59-A6C34878D82A}">
                    <a16:rowId xmlns:a16="http://schemas.microsoft.com/office/drawing/2014/main" val="173032511"/>
                  </a:ext>
                </a:extLst>
              </a:tr>
            </a:tbl>
          </a:graphicData>
        </a:graphic>
      </p:graphicFrame>
      <p:sp>
        <p:nvSpPr>
          <p:cNvPr id="6" name="Title 6">
            <a:extLst>
              <a:ext uri="{FF2B5EF4-FFF2-40B4-BE49-F238E27FC236}">
                <a16:creationId xmlns:a16="http://schemas.microsoft.com/office/drawing/2014/main" id="{DA47A070-9EF3-454C-8D03-38A0BCC8FFBB}"/>
              </a:ext>
            </a:extLst>
          </p:cNvPr>
          <p:cNvSpPr txBox="1">
            <a:spLocks/>
          </p:cNvSpPr>
          <p:nvPr/>
        </p:nvSpPr>
        <p:spPr>
          <a:xfrm>
            <a:off x="442452" y="257545"/>
            <a:ext cx="11518490" cy="618101"/>
          </a:xfrm>
          <a:prstGeom prst="rect">
            <a:avLst/>
          </a:prstGeom>
        </p:spPr>
        <p:txBody>
          <a:bodyPr/>
          <a:lstStyle>
            <a:lvl1pPr algn="l" defTabSz="914400" rtl="0" eaLnBrk="1" latinLnBrk="0" hangingPunct="1">
              <a:lnSpc>
                <a:spcPct val="90000"/>
              </a:lnSpc>
              <a:spcBef>
                <a:spcPct val="0"/>
              </a:spcBef>
              <a:buNone/>
              <a:defRPr sz="4000" b="1" i="0" kern="1200">
                <a:solidFill>
                  <a:srgbClr val="39304C"/>
                </a:solidFill>
                <a:latin typeface="Glory" pitchFamily="2" charset="77"/>
                <a:ea typeface="+mj-ea"/>
                <a:cs typeface="+mj-cs"/>
              </a:defRPr>
            </a:lvl1pPr>
          </a:lstStyle>
          <a:p>
            <a:pPr marL="722630" indent="-722630">
              <a:spcAft>
                <a:spcPts val="1800"/>
              </a:spcAft>
            </a:pPr>
            <a:r>
              <a:rPr lang="en-US" sz="2800" dirty="0">
                <a:solidFill>
                  <a:srgbClr val="E84141"/>
                </a:solidFill>
                <a:latin typeface="Calibri" panose="020F0502020204030204" pitchFamily="34" charset="0"/>
                <a:ea typeface="Calibri" panose="020F0502020204030204" pitchFamily="34" charset="0"/>
                <a:cs typeface="Courier" pitchFamily="2" charset="0"/>
              </a:rPr>
              <a:t>20.1 </a:t>
            </a:r>
            <a:r>
              <a:rPr lang="en-US" sz="2800" dirty="0">
                <a:solidFill>
                  <a:srgbClr val="1E4783"/>
                </a:solidFill>
                <a:latin typeface="Calibri" panose="020F0502020204030204" pitchFamily="34" charset="0"/>
                <a:ea typeface="Calibri" panose="020F0502020204030204" pitchFamily="34" charset="0"/>
                <a:cs typeface="Courier" pitchFamily="2" charset="0"/>
              </a:rPr>
              <a:t>Describe the different types of settlement in Ireland through time. </a:t>
            </a:r>
            <a:endParaRPr lang="en-IE" sz="2800" dirty="0">
              <a:latin typeface="Muli" pitchFamily="2" charset="77"/>
              <a:ea typeface="Calibri" panose="020F0502020204030204" pitchFamily="34" charset="0"/>
              <a:cs typeface="Courier" pitchFamily="2" charset="0"/>
            </a:endParaRPr>
          </a:p>
        </p:txBody>
      </p:sp>
    </p:spTree>
    <p:extLst>
      <p:ext uri="{BB962C8B-B14F-4D97-AF65-F5344CB8AC3E}">
        <p14:creationId xmlns:p14="http://schemas.microsoft.com/office/powerpoint/2010/main" val="2497357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12"/>
          <p:cNvSpPr/>
          <p:nvPr/>
        </p:nvSpPr>
        <p:spPr>
          <a:xfrm>
            <a:off x="0" y="1"/>
            <a:ext cx="12192000" cy="5881510"/>
          </a:xfrm>
          <a:prstGeom prst="rect">
            <a:avLst/>
          </a:prstGeom>
          <a:solidFill>
            <a:srgbClr val="FFDE3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59" name="Google Shape;159;p12"/>
          <p:cNvSpPr txBox="1"/>
          <p:nvPr/>
        </p:nvSpPr>
        <p:spPr>
          <a:xfrm>
            <a:off x="463296" y="2322655"/>
            <a:ext cx="10515600" cy="618101"/>
          </a:xfrm>
          <a:prstGeom prst="rect">
            <a:avLst/>
          </a:prstGeom>
          <a:noFill/>
          <a:ln>
            <a:noFill/>
          </a:ln>
        </p:spPr>
        <p:txBody>
          <a:bodyPr spcFirstLastPara="1" wrap="square" lIns="91425" tIns="45700" rIns="91425" bIns="45700" anchor="t" anchorCtr="0">
            <a:noAutofit/>
          </a:bodyPr>
          <a:lstStyle/>
          <a:p>
            <a:r>
              <a:rPr lang="en-US" sz="2000" b="1" dirty="0">
                <a:solidFill>
                  <a:srgbClr val="1E4783"/>
                </a:solidFill>
                <a:latin typeface="Calibri" panose="020F0502020204030204" pitchFamily="34" charset="0"/>
                <a:cs typeface="Calibri" panose="020F0502020204030204" pitchFamily="34" charset="0"/>
              </a:rPr>
              <a:t>Go to Section 20.1 on page 106 of your Skills Book.</a:t>
            </a:r>
          </a:p>
        </p:txBody>
      </p:sp>
      <p:sp>
        <p:nvSpPr>
          <p:cNvPr id="6" name="Title 6">
            <a:extLst>
              <a:ext uri="{FF2B5EF4-FFF2-40B4-BE49-F238E27FC236}">
                <a16:creationId xmlns:a16="http://schemas.microsoft.com/office/drawing/2014/main" id="{7058FB6B-BE37-4925-8143-F469421AA9C7}"/>
              </a:ext>
            </a:extLst>
          </p:cNvPr>
          <p:cNvSpPr txBox="1">
            <a:spLocks/>
          </p:cNvSpPr>
          <p:nvPr/>
        </p:nvSpPr>
        <p:spPr>
          <a:xfrm>
            <a:off x="463296" y="324262"/>
            <a:ext cx="11518490" cy="618101"/>
          </a:xfrm>
          <a:prstGeom prst="rect">
            <a:avLst/>
          </a:prstGeom>
        </p:spPr>
        <p:txBody>
          <a:bodyPr/>
          <a:lstStyle>
            <a:lvl1pPr algn="l" defTabSz="914400" rtl="0" eaLnBrk="1" latinLnBrk="0" hangingPunct="1">
              <a:lnSpc>
                <a:spcPct val="90000"/>
              </a:lnSpc>
              <a:spcBef>
                <a:spcPct val="0"/>
              </a:spcBef>
              <a:buNone/>
              <a:defRPr sz="4000" b="1" i="0" kern="1200">
                <a:solidFill>
                  <a:srgbClr val="39304C"/>
                </a:solidFill>
                <a:latin typeface="Glory" pitchFamily="2" charset="77"/>
                <a:ea typeface="+mj-ea"/>
                <a:cs typeface="+mj-cs"/>
              </a:defRPr>
            </a:lvl1pPr>
          </a:lstStyle>
          <a:p>
            <a:pPr marL="722630" indent="-722630">
              <a:spcAft>
                <a:spcPts val="1800"/>
              </a:spcAft>
            </a:pPr>
            <a:r>
              <a:rPr lang="en-US" sz="2800" dirty="0">
                <a:solidFill>
                  <a:srgbClr val="E84141"/>
                </a:solidFill>
                <a:latin typeface="Calibri" panose="020F0502020204030204" pitchFamily="34" charset="0"/>
                <a:ea typeface="Calibri" panose="020F0502020204030204" pitchFamily="34" charset="0"/>
                <a:cs typeface="Courier" pitchFamily="2" charset="0"/>
              </a:rPr>
              <a:t>20.1 </a:t>
            </a:r>
            <a:r>
              <a:rPr lang="en-US" sz="2800" dirty="0">
                <a:solidFill>
                  <a:srgbClr val="1E4783"/>
                </a:solidFill>
                <a:latin typeface="Calibri" panose="020F0502020204030204" pitchFamily="34" charset="0"/>
                <a:ea typeface="Calibri" panose="020F0502020204030204" pitchFamily="34" charset="0"/>
                <a:cs typeface="Courier" pitchFamily="2" charset="0"/>
              </a:rPr>
              <a:t>Describe the different types of settlement in Ireland through time. </a:t>
            </a:r>
            <a:endParaRPr lang="en-IE" sz="2800" dirty="0">
              <a:latin typeface="Muli" pitchFamily="2" charset="77"/>
              <a:ea typeface="Calibri" panose="020F0502020204030204" pitchFamily="34" charset="0"/>
              <a:cs typeface="Courier" pitchFamily="2" charset="0"/>
            </a:endParaRPr>
          </a:p>
        </p:txBody>
      </p:sp>
    </p:spTree>
    <p:extLst>
      <p:ext uri="{BB962C8B-B14F-4D97-AF65-F5344CB8AC3E}">
        <p14:creationId xmlns:p14="http://schemas.microsoft.com/office/powerpoint/2010/main" val="14310176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A80E973-CAF8-4BDB-B818-9C71E473A458}"/>
              </a:ext>
            </a:extLst>
          </p:cNvPr>
          <p:cNvSpPr txBox="1"/>
          <p:nvPr/>
        </p:nvSpPr>
        <p:spPr>
          <a:xfrm>
            <a:off x="388592" y="1006160"/>
            <a:ext cx="6387144" cy="4247701"/>
          </a:xfrm>
          <a:prstGeom prst="rect">
            <a:avLst/>
          </a:prstGeom>
          <a:noFill/>
        </p:spPr>
        <p:txBody>
          <a:bodyPr wrap="square">
            <a:spAutoFit/>
          </a:bodyPr>
          <a:lstStyle/>
          <a:p>
            <a:pPr>
              <a:lnSpc>
                <a:spcPts val="2463"/>
              </a:lnSpc>
              <a:spcBef>
                <a:spcPct val="0"/>
              </a:spcBef>
              <a:spcAft>
                <a:spcPct val="0"/>
              </a:spcAft>
              <a:buFont typeface="Arial" panose="020B0604020202020204" pitchFamily="34" charset="0"/>
              <a:buNone/>
              <a:defRPr/>
            </a:pPr>
            <a:r>
              <a:rPr lang="en-IE" altLang="en-US" sz="2400" b="1" dirty="0">
                <a:solidFill>
                  <a:srgbClr val="1E4783"/>
                </a:solidFill>
              </a:rPr>
              <a:t>Plantation settlement – from the 1560s</a:t>
            </a:r>
          </a:p>
          <a:p>
            <a:pPr>
              <a:lnSpc>
                <a:spcPts val="2463"/>
              </a:lnSpc>
              <a:spcBef>
                <a:spcPct val="0"/>
              </a:spcBef>
              <a:spcAft>
                <a:spcPct val="0"/>
              </a:spcAft>
              <a:buFont typeface="Arial" panose="020B0604020202020204" pitchFamily="34" charset="0"/>
              <a:buNone/>
              <a:defRPr/>
            </a:pPr>
            <a:endParaRPr lang="en-IE" altLang="en-US" sz="900" b="1" dirty="0">
              <a:solidFill>
                <a:srgbClr val="1E4783"/>
              </a:solidFill>
            </a:endParaRPr>
          </a:p>
          <a:p>
            <a:pPr marL="342900" indent="-342900">
              <a:lnSpc>
                <a:spcPts val="2463"/>
              </a:lnSpc>
              <a:spcBef>
                <a:spcPct val="0"/>
              </a:spcBef>
              <a:spcAft>
                <a:spcPct val="0"/>
              </a:spcAft>
              <a:buClr>
                <a:srgbClr val="E84141"/>
              </a:buClr>
              <a:buFont typeface="Arial" panose="020B0604020202020204" pitchFamily="34" charset="0"/>
              <a:buChar char="•"/>
              <a:defRPr/>
            </a:pPr>
            <a:r>
              <a:rPr lang="en-IE" altLang="en-US" sz="2000" dirty="0">
                <a:solidFill>
                  <a:srgbClr val="1E4783"/>
                </a:solidFill>
              </a:rPr>
              <a:t>The first plantations in Ireland by English settlers failed. </a:t>
            </a:r>
          </a:p>
          <a:p>
            <a:pPr marL="342900" indent="-342900">
              <a:lnSpc>
                <a:spcPts val="2463"/>
              </a:lnSpc>
              <a:spcBef>
                <a:spcPct val="0"/>
              </a:spcBef>
              <a:spcAft>
                <a:spcPct val="0"/>
              </a:spcAft>
              <a:buClr>
                <a:srgbClr val="E84141"/>
              </a:buClr>
              <a:buFont typeface="Arial" panose="020B0604020202020204" pitchFamily="34" charset="0"/>
              <a:buChar char="•"/>
              <a:defRPr/>
            </a:pPr>
            <a:r>
              <a:rPr lang="en-IE" altLang="en-US" sz="2000" dirty="0">
                <a:solidFill>
                  <a:srgbClr val="1E4783"/>
                </a:solidFill>
              </a:rPr>
              <a:t>However, the </a:t>
            </a:r>
            <a:r>
              <a:rPr lang="en-IE" altLang="en-US" sz="2000" b="1" dirty="0">
                <a:solidFill>
                  <a:srgbClr val="1E4783"/>
                </a:solidFill>
              </a:rPr>
              <a:t>Plantation of Ulster</a:t>
            </a:r>
            <a:r>
              <a:rPr lang="en-IE" altLang="en-US" sz="2000" dirty="0">
                <a:solidFill>
                  <a:srgbClr val="1E4783"/>
                </a:solidFill>
              </a:rPr>
              <a:t>, begun in 1609, was more successful.</a:t>
            </a:r>
          </a:p>
          <a:p>
            <a:pPr marL="342900" indent="-342900">
              <a:lnSpc>
                <a:spcPts val="2463"/>
              </a:lnSpc>
              <a:spcBef>
                <a:spcPct val="0"/>
              </a:spcBef>
              <a:spcAft>
                <a:spcPct val="0"/>
              </a:spcAft>
              <a:buClr>
                <a:srgbClr val="E84141"/>
              </a:buClr>
              <a:buFont typeface="Arial" panose="020B0604020202020204" pitchFamily="34" charset="0"/>
              <a:buChar char="•"/>
              <a:defRPr/>
            </a:pPr>
            <a:r>
              <a:rPr lang="en-IE" altLang="en-US" sz="2000" dirty="0">
                <a:solidFill>
                  <a:srgbClr val="1E4783"/>
                </a:solidFill>
              </a:rPr>
              <a:t>Plantation towns were built as </a:t>
            </a:r>
            <a:r>
              <a:rPr lang="en-IE" altLang="en-US" sz="2000" b="1" dirty="0">
                <a:solidFill>
                  <a:srgbClr val="1E4783"/>
                </a:solidFill>
              </a:rPr>
              <a:t>market centres</a:t>
            </a:r>
            <a:r>
              <a:rPr lang="en-IE" altLang="en-US" sz="2000" dirty="0">
                <a:solidFill>
                  <a:srgbClr val="1E4783"/>
                </a:solidFill>
              </a:rPr>
              <a:t>, and to provide </a:t>
            </a:r>
            <a:r>
              <a:rPr lang="en-IE" altLang="en-US" sz="2000" b="1" dirty="0">
                <a:solidFill>
                  <a:srgbClr val="1E4783"/>
                </a:solidFill>
              </a:rPr>
              <a:t>protection</a:t>
            </a:r>
            <a:r>
              <a:rPr lang="en-IE" altLang="en-US" sz="2000" dirty="0">
                <a:solidFill>
                  <a:srgbClr val="1E4783"/>
                </a:solidFill>
              </a:rPr>
              <a:t> for settlers. </a:t>
            </a:r>
          </a:p>
          <a:p>
            <a:pPr marL="342900" indent="-342900">
              <a:lnSpc>
                <a:spcPts val="2463"/>
              </a:lnSpc>
              <a:spcBef>
                <a:spcPct val="0"/>
              </a:spcBef>
              <a:spcAft>
                <a:spcPct val="0"/>
              </a:spcAft>
              <a:buClr>
                <a:srgbClr val="E84141"/>
              </a:buClr>
              <a:buFont typeface="Arial" panose="020B0604020202020204" pitchFamily="34" charset="0"/>
              <a:buChar char="•"/>
              <a:defRPr/>
            </a:pPr>
            <a:r>
              <a:rPr lang="en-IE" altLang="en-US" sz="2000" dirty="0">
                <a:solidFill>
                  <a:srgbClr val="1E4783"/>
                </a:solidFill>
              </a:rPr>
              <a:t>These towns were </a:t>
            </a:r>
            <a:r>
              <a:rPr lang="en-IE" altLang="en-US" sz="2000" b="1" dirty="0">
                <a:solidFill>
                  <a:srgbClr val="1E4783"/>
                </a:solidFill>
              </a:rPr>
              <a:t>planned</a:t>
            </a:r>
            <a:r>
              <a:rPr lang="en-IE" altLang="en-US" sz="2000" dirty="0">
                <a:solidFill>
                  <a:srgbClr val="1E4783"/>
                </a:solidFill>
              </a:rPr>
              <a:t> carefully on paper. </a:t>
            </a:r>
          </a:p>
          <a:p>
            <a:pPr marL="342900" indent="-342900">
              <a:lnSpc>
                <a:spcPts val="2463"/>
              </a:lnSpc>
              <a:spcBef>
                <a:spcPct val="0"/>
              </a:spcBef>
              <a:spcAft>
                <a:spcPct val="0"/>
              </a:spcAft>
              <a:buClr>
                <a:srgbClr val="E84141"/>
              </a:buClr>
              <a:buFont typeface="Arial" panose="020B0604020202020204" pitchFamily="34" charset="0"/>
              <a:buChar char="•"/>
              <a:defRPr/>
            </a:pPr>
            <a:r>
              <a:rPr lang="en-IE" altLang="en-US" sz="2000" dirty="0">
                <a:solidFill>
                  <a:srgbClr val="1E4783"/>
                </a:solidFill>
              </a:rPr>
              <a:t>This meant they often had </a:t>
            </a:r>
            <a:r>
              <a:rPr lang="en-IE" altLang="en-US" sz="2000" b="1" dirty="0">
                <a:solidFill>
                  <a:srgbClr val="1E4783"/>
                </a:solidFill>
              </a:rPr>
              <a:t>straight streets</a:t>
            </a:r>
            <a:r>
              <a:rPr lang="en-IE" altLang="en-US" sz="2000" dirty="0">
                <a:solidFill>
                  <a:srgbClr val="1E4783"/>
                </a:solidFill>
              </a:rPr>
              <a:t>.</a:t>
            </a:r>
          </a:p>
          <a:p>
            <a:pPr marL="342900" indent="-342900">
              <a:lnSpc>
                <a:spcPts val="2463"/>
              </a:lnSpc>
              <a:spcBef>
                <a:spcPct val="0"/>
              </a:spcBef>
              <a:spcAft>
                <a:spcPct val="0"/>
              </a:spcAft>
              <a:buClr>
                <a:srgbClr val="E84141"/>
              </a:buClr>
              <a:buFont typeface="Arial" panose="020B0604020202020204" pitchFamily="34" charset="0"/>
              <a:buChar char="•"/>
              <a:defRPr/>
            </a:pPr>
            <a:r>
              <a:rPr lang="en-IE" altLang="en-US" sz="2000" dirty="0">
                <a:solidFill>
                  <a:srgbClr val="1E4783"/>
                </a:solidFill>
              </a:rPr>
              <a:t>In the middle of the plantation town, there was an open space for a </a:t>
            </a:r>
            <a:r>
              <a:rPr lang="en-IE" altLang="en-US" sz="2000" b="1" dirty="0">
                <a:solidFill>
                  <a:srgbClr val="1E4783"/>
                </a:solidFill>
              </a:rPr>
              <a:t>market square</a:t>
            </a:r>
            <a:r>
              <a:rPr lang="en-IE" altLang="en-US" sz="2000" dirty="0">
                <a:solidFill>
                  <a:srgbClr val="1E4783"/>
                </a:solidFill>
              </a:rPr>
              <a:t>, called a diamond. </a:t>
            </a:r>
          </a:p>
          <a:p>
            <a:pPr marL="342900" indent="-342900">
              <a:lnSpc>
                <a:spcPts val="2463"/>
              </a:lnSpc>
              <a:spcBef>
                <a:spcPct val="0"/>
              </a:spcBef>
              <a:spcAft>
                <a:spcPct val="0"/>
              </a:spcAft>
              <a:buClr>
                <a:srgbClr val="E84141"/>
              </a:buClr>
              <a:buFont typeface="Arial" panose="020B0604020202020204" pitchFamily="34" charset="0"/>
              <a:buChar char="•"/>
              <a:defRPr/>
            </a:pPr>
            <a:r>
              <a:rPr lang="en-IE" altLang="en-US" sz="2000" dirty="0">
                <a:solidFill>
                  <a:srgbClr val="1E4783"/>
                </a:solidFill>
              </a:rPr>
              <a:t>These towns gradually developed into modern towns such as Derry, Coleraine and </a:t>
            </a:r>
            <a:r>
              <a:rPr lang="en-IE" altLang="en-US" sz="2000" dirty="0" err="1">
                <a:solidFill>
                  <a:srgbClr val="1E4783"/>
                </a:solidFill>
              </a:rPr>
              <a:t>Raphoe</a:t>
            </a:r>
            <a:r>
              <a:rPr lang="en-IE" altLang="en-US" sz="2000" dirty="0">
                <a:solidFill>
                  <a:srgbClr val="1E4783"/>
                </a:solidFill>
              </a:rPr>
              <a:t>.</a:t>
            </a:r>
            <a:endParaRPr lang="en-US" altLang="en-US" sz="2000" dirty="0"/>
          </a:p>
        </p:txBody>
      </p:sp>
      <p:pic>
        <p:nvPicPr>
          <p:cNvPr id="4" name="Picture 4">
            <a:extLst>
              <a:ext uri="{FF2B5EF4-FFF2-40B4-BE49-F238E27FC236}">
                <a16:creationId xmlns:a16="http://schemas.microsoft.com/office/drawing/2014/main" id="{00A639DD-F2CB-4283-BD42-8FE964034C76}"/>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b="-375"/>
          <a:stretch>
            <a:fillRect/>
          </a:stretch>
        </p:blipFill>
        <p:spPr bwMode="auto">
          <a:xfrm>
            <a:off x="7162845" y="1099944"/>
            <a:ext cx="4794504" cy="40635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itle 6">
            <a:extLst>
              <a:ext uri="{FF2B5EF4-FFF2-40B4-BE49-F238E27FC236}">
                <a16:creationId xmlns:a16="http://schemas.microsoft.com/office/drawing/2014/main" id="{9C4E5143-743C-41CF-92C4-4DCD8AF7A02C}"/>
              </a:ext>
            </a:extLst>
          </p:cNvPr>
          <p:cNvSpPr txBox="1">
            <a:spLocks/>
          </p:cNvSpPr>
          <p:nvPr/>
        </p:nvSpPr>
        <p:spPr>
          <a:xfrm>
            <a:off x="463296" y="324262"/>
            <a:ext cx="11518490" cy="618101"/>
          </a:xfrm>
          <a:prstGeom prst="rect">
            <a:avLst/>
          </a:prstGeom>
        </p:spPr>
        <p:txBody>
          <a:bodyPr/>
          <a:lstStyle>
            <a:lvl1pPr algn="l" defTabSz="914400" rtl="0" eaLnBrk="1" latinLnBrk="0" hangingPunct="1">
              <a:lnSpc>
                <a:spcPct val="90000"/>
              </a:lnSpc>
              <a:spcBef>
                <a:spcPct val="0"/>
              </a:spcBef>
              <a:buNone/>
              <a:defRPr sz="4000" b="1" i="0" kern="1200">
                <a:solidFill>
                  <a:srgbClr val="39304C"/>
                </a:solidFill>
                <a:latin typeface="Glory" pitchFamily="2" charset="77"/>
                <a:ea typeface="+mj-ea"/>
                <a:cs typeface="+mj-cs"/>
              </a:defRPr>
            </a:lvl1pPr>
          </a:lstStyle>
          <a:p>
            <a:pPr marL="722630" indent="-722630">
              <a:spcAft>
                <a:spcPts val="1800"/>
              </a:spcAft>
            </a:pPr>
            <a:r>
              <a:rPr lang="en-US" sz="2800" dirty="0">
                <a:solidFill>
                  <a:srgbClr val="E84141"/>
                </a:solidFill>
                <a:latin typeface="Calibri" panose="020F0502020204030204" pitchFamily="34" charset="0"/>
                <a:ea typeface="Calibri" panose="020F0502020204030204" pitchFamily="34" charset="0"/>
                <a:cs typeface="Courier" pitchFamily="2" charset="0"/>
              </a:rPr>
              <a:t>20.1 </a:t>
            </a:r>
            <a:r>
              <a:rPr lang="en-US" sz="2800" dirty="0">
                <a:solidFill>
                  <a:srgbClr val="1E4783"/>
                </a:solidFill>
                <a:latin typeface="Calibri" panose="020F0502020204030204" pitchFamily="34" charset="0"/>
                <a:ea typeface="Calibri" panose="020F0502020204030204" pitchFamily="34" charset="0"/>
                <a:cs typeface="Courier" pitchFamily="2" charset="0"/>
              </a:rPr>
              <a:t>Describe the different types of settlement in Ireland through time. </a:t>
            </a:r>
            <a:endParaRPr lang="en-IE" sz="2800" dirty="0">
              <a:latin typeface="Muli" pitchFamily="2" charset="77"/>
              <a:ea typeface="Calibri" panose="020F0502020204030204" pitchFamily="34" charset="0"/>
              <a:cs typeface="Courier" pitchFamily="2" charset="0"/>
            </a:endParaRPr>
          </a:p>
        </p:txBody>
      </p:sp>
    </p:spTree>
    <p:extLst>
      <p:ext uri="{BB962C8B-B14F-4D97-AF65-F5344CB8AC3E}">
        <p14:creationId xmlns:p14="http://schemas.microsoft.com/office/powerpoint/2010/main" val="15837847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A80E973-CAF8-4BDB-B818-9C71E473A458}"/>
              </a:ext>
            </a:extLst>
          </p:cNvPr>
          <p:cNvSpPr txBox="1"/>
          <p:nvPr/>
        </p:nvSpPr>
        <p:spPr>
          <a:xfrm>
            <a:off x="336756" y="883371"/>
            <a:ext cx="11518489" cy="2644698"/>
          </a:xfrm>
          <a:prstGeom prst="rect">
            <a:avLst/>
          </a:prstGeom>
          <a:noFill/>
        </p:spPr>
        <p:txBody>
          <a:bodyPr wrap="square">
            <a:spAutoFit/>
          </a:bodyPr>
          <a:lstStyle/>
          <a:p>
            <a:pPr>
              <a:lnSpc>
                <a:spcPts val="2463"/>
              </a:lnSpc>
              <a:spcBef>
                <a:spcPct val="0"/>
              </a:spcBef>
              <a:spcAft>
                <a:spcPct val="0"/>
              </a:spcAft>
              <a:buFont typeface="Arial" panose="020B0604020202020204" pitchFamily="34" charset="0"/>
              <a:buNone/>
              <a:defRPr/>
            </a:pPr>
            <a:r>
              <a:rPr lang="en-IE" altLang="en-US" sz="2000" b="1" dirty="0">
                <a:solidFill>
                  <a:srgbClr val="1E4783"/>
                </a:solidFill>
              </a:rPr>
              <a:t>Landlord towns – from 1703</a:t>
            </a:r>
          </a:p>
          <a:p>
            <a:pPr>
              <a:lnSpc>
                <a:spcPts val="2463"/>
              </a:lnSpc>
              <a:spcBef>
                <a:spcPct val="0"/>
              </a:spcBef>
              <a:spcAft>
                <a:spcPct val="0"/>
              </a:spcAft>
              <a:buFont typeface="Arial" panose="020B0604020202020204" pitchFamily="34" charset="0"/>
              <a:buNone/>
              <a:defRPr/>
            </a:pPr>
            <a:endParaRPr lang="en-IE" altLang="en-US" sz="2000" b="1" dirty="0">
              <a:solidFill>
                <a:srgbClr val="1E4783"/>
              </a:solidFill>
            </a:endParaRPr>
          </a:p>
          <a:p>
            <a:pPr marL="342900" indent="-342900">
              <a:lnSpc>
                <a:spcPts val="2463"/>
              </a:lnSpc>
              <a:spcBef>
                <a:spcPct val="0"/>
              </a:spcBef>
              <a:buClr>
                <a:srgbClr val="E84141"/>
              </a:buClr>
              <a:buFont typeface="Arial" panose="020B0604020202020204" pitchFamily="34" charset="0"/>
              <a:buChar char="•"/>
              <a:defRPr/>
            </a:pPr>
            <a:r>
              <a:rPr lang="en-IE" altLang="en-US" sz="2000" dirty="0">
                <a:solidFill>
                  <a:srgbClr val="1E4783"/>
                </a:solidFill>
              </a:rPr>
              <a:t>By the eighteenth century, the descendants of earlier settlers had built up large estates called </a:t>
            </a:r>
            <a:r>
              <a:rPr lang="en-IE" altLang="en-US" sz="2000" b="1" dirty="0">
                <a:solidFill>
                  <a:srgbClr val="1E4783"/>
                </a:solidFill>
              </a:rPr>
              <a:t>landlord estates</a:t>
            </a:r>
            <a:r>
              <a:rPr lang="en-IE" altLang="en-US" sz="2000" dirty="0">
                <a:solidFill>
                  <a:srgbClr val="1E4783"/>
                </a:solidFill>
              </a:rPr>
              <a:t>. </a:t>
            </a:r>
          </a:p>
          <a:p>
            <a:pPr marL="342900" indent="-342900">
              <a:lnSpc>
                <a:spcPts val="2463"/>
              </a:lnSpc>
              <a:spcBef>
                <a:spcPct val="0"/>
              </a:spcBef>
              <a:buClr>
                <a:srgbClr val="E84141"/>
              </a:buClr>
              <a:buFont typeface="Arial" panose="020B0604020202020204" pitchFamily="34" charset="0"/>
              <a:buChar char="•"/>
              <a:defRPr/>
            </a:pPr>
            <a:r>
              <a:rPr lang="en-IE" altLang="en-US" sz="2000" dirty="0">
                <a:solidFill>
                  <a:srgbClr val="1E4783"/>
                </a:solidFill>
              </a:rPr>
              <a:t>Some landlords built towns directly outside their walled properties. </a:t>
            </a:r>
          </a:p>
          <a:p>
            <a:pPr marL="342900" indent="-342900">
              <a:lnSpc>
                <a:spcPts val="2463"/>
              </a:lnSpc>
              <a:spcBef>
                <a:spcPct val="0"/>
              </a:spcBef>
              <a:buClr>
                <a:srgbClr val="E84141"/>
              </a:buClr>
              <a:buFont typeface="Arial" panose="020B0604020202020204" pitchFamily="34" charset="0"/>
              <a:buChar char="•"/>
              <a:defRPr/>
            </a:pPr>
            <a:r>
              <a:rPr lang="en-IE" altLang="en-US" sz="2000" dirty="0">
                <a:solidFill>
                  <a:srgbClr val="1E4783"/>
                </a:solidFill>
              </a:rPr>
              <a:t>These towns were often a </a:t>
            </a:r>
            <a:r>
              <a:rPr lang="en-IE" altLang="en-US" sz="2000" b="1" dirty="0">
                <a:solidFill>
                  <a:srgbClr val="1E4783"/>
                </a:solidFill>
              </a:rPr>
              <a:t>single straight street </a:t>
            </a:r>
            <a:r>
              <a:rPr lang="en-IE" altLang="en-US" sz="2000" dirty="0">
                <a:solidFill>
                  <a:srgbClr val="1E4783"/>
                </a:solidFill>
              </a:rPr>
              <a:t>with a </a:t>
            </a:r>
            <a:r>
              <a:rPr lang="en-IE" altLang="en-US" sz="2000" b="1" dirty="0">
                <a:solidFill>
                  <a:srgbClr val="1E4783"/>
                </a:solidFill>
              </a:rPr>
              <a:t>market square </a:t>
            </a:r>
            <a:r>
              <a:rPr lang="en-IE" altLang="en-US" sz="2000" dirty="0">
                <a:solidFill>
                  <a:srgbClr val="1E4783"/>
                </a:solidFill>
              </a:rPr>
              <a:t>in the middle.</a:t>
            </a:r>
          </a:p>
          <a:p>
            <a:pPr marL="342900" indent="-342900">
              <a:lnSpc>
                <a:spcPts val="2463"/>
              </a:lnSpc>
              <a:spcBef>
                <a:spcPct val="0"/>
              </a:spcBef>
              <a:buClr>
                <a:srgbClr val="E84141"/>
              </a:buClr>
              <a:buFont typeface="Arial" panose="020B0604020202020204" pitchFamily="34" charset="0"/>
              <a:buChar char="•"/>
              <a:defRPr/>
            </a:pPr>
            <a:r>
              <a:rPr lang="en-IE" altLang="en-US" sz="2000" dirty="0">
                <a:solidFill>
                  <a:srgbClr val="1E4783"/>
                </a:solidFill>
              </a:rPr>
              <a:t>On the street, there was also a </a:t>
            </a:r>
            <a:r>
              <a:rPr lang="en-IE" altLang="en-US" sz="2000" b="1" dirty="0">
                <a:solidFill>
                  <a:srgbClr val="1E4783"/>
                </a:solidFill>
              </a:rPr>
              <a:t>church</a:t>
            </a:r>
            <a:r>
              <a:rPr lang="en-IE" altLang="en-US" sz="2000" dirty="0">
                <a:solidFill>
                  <a:srgbClr val="1E4783"/>
                </a:solidFill>
              </a:rPr>
              <a:t>, which the landlord would attend on Sundays. </a:t>
            </a:r>
          </a:p>
          <a:p>
            <a:pPr marL="342900" indent="-342900">
              <a:lnSpc>
                <a:spcPts val="2463"/>
              </a:lnSpc>
              <a:spcBef>
                <a:spcPct val="0"/>
              </a:spcBef>
              <a:buClr>
                <a:srgbClr val="E84141"/>
              </a:buClr>
              <a:buFont typeface="Arial" panose="020B0604020202020204" pitchFamily="34" charset="0"/>
              <a:buChar char="•"/>
              <a:defRPr/>
            </a:pPr>
            <a:r>
              <a:rPr lang="en-IE" altLang="en-US" sz="2000" dirty="0">
                <a:solidFill>
                  <a:srgbClr val="1E4783"/>
                </a:solidFill>
              </a:rPr>
              <a:t>Examples include Birr, Co. Offaly, Strokestown, Co. Roscommon, and Blessington, Co. Wicklow.</a:t>
            </a:r>
          </a:p>
        </p:txBody>
      </p:sp>
      <p:sp>
        <p:nvSpPr>
          <p:cNvPr id="8" name="Title 6">
            <a:extLst>
              <a:ext uri="{FF2B5EF4-FFF2-40B4-BE49-F238E27FC236}">
                <a16:creationId xmlns:a16="http://schemas.microsoft.com/office/drawing/2014/main" id="{56073E87-C9C7-42E5-9DA8-63293AE4C92C}"/>
              </a:ext>
            </a:extLst>
          </p:cNvPr>
          <p:cNvSpPr txBox="1">
            <a:spLocks/>
          </p:cNvSpPr>
          <p:nvPr/>
        </p:nvSpPr>
        <p:spPr>
          <a:xfrm>
            <a:off x="336755" y="324262"/>
            <a:ext cx="11518490" cy="618101"/>
          </a:xfrm>
          <a:prstGeom prst="rect">
            <a:avLst/>
          </a:prstGeom>
        </p:spPr>
        <p:txBody>
          <a:bodyPr/>
          <a:lstStyle>
            <a:lvl1pPr algn="l" defTabSz="914400" rtl="0" eaLnBrk="1" latinLnBrk="0" hangingPunct="1">
              <a:lnSpc>
                <a:spcPct val="90000"/>
              </a:lnSpc>
              <a:spcBef>
                <a:spcPct val="0"/>
              </a:spcBef>
              <a:buNone/>
              <a:defRPr sz="4000" b="1" i="0" kern="1200">
                <a:solidFill>
                  <a:srgbClr val="39304C"/>
                </a:solidFill>
                <a:latin typeface="Glory" pitchFamily="2" charset="77"/>
                <a:ea typeface="+mj-ea"/>
                <a:cs typeface="+mj-cs"/>
              </a:defRPr>
            </a:lvl1pPr>
          </a:lstStyle>
          <a:p>
            <a:pPr marL="722630" indent="-722630">
              <a:spcAft>
                <a:spcPts val="1800"/>
              </a:spcAft>
            </a:pPr>
            <a:r>
              <a:rPr lang="en-US" sz="2800" dirty="0">
                <a:solidFill>
                  <a:srgbClr val="E84141"/>
                </a:solidFill>
                <a:latin typeface="Calibri" panose="020F0502020204030204" pitchFamily="34" charset="0"/>
                <a:ea typeface="Calibri" panose="020F0502020204030204" pitchFamily="34" charset="0"/>
                <a:cs typeface="Courier" pitchFamily="2" charset="0"/>
              </a:rPr>
              <a:t>20.1 </a:t>
            </a:r>
            <a:r>
              <a:rPr lang="en-US" sz="2800" dirty="0">
                <a:solidFill>
                  <a:srgbClr val="1E4783"/>
                </a:solidFill>
                <a:latin typeface="Calibri" panose="020F0502020204030204" pitchFamily="34" charset="0"/>
                <a:ea typeface="Calibri" panose="020F0502020204030204" pitchFamily="34" charset="0"/>
                <a:cs typeface="Courier" pitchFamily="2" charset="0"/>
              </a:rPr>
              <a:t>Describe the different types of settlement in Ireland through time. </a:t>
            </a:r>
            <a:endParaRPr lang="en-IE" sz="2800" dirty="0">
              <a:latin typeface="Muli" pitchFamily="2" charset="77"/>
              <a:ea typeface="Calibri" panose="020F0502020204030204" pitchFamily="34" charset="0"/>
              <a:cs typeface="Courier" pitchFamily="2" charset="0"/>
            </a:endParaRPr>
          </a:p>
        </p:txBody>
      </p:sp>
      <p:pic>
        <p:nvPicPr>
          <p:cNvPr id="3" name="Picture 2">
            <a:extLst>
              <a:ext uri="{FF2B5EF4-FFF2-40B4-BE49-F238E27FC236}">
                <a16:creationId xmlns:a16="http://schemas.microsoft.com/office/drawing/2014/main" id="{D9ACDDD3-1AEF-40FE-94C9-6F49D3958D53}"/>
              </a:ext>
            </a:extLst>
          </p:cNvPr>
          <p:cNvPicPr>
            <a:picLocks noChangeAspect="1"/>
          </p:cNvPicPr>
          <p:nvPr/>
        </p:nvPicPr>
        <p:blipFill>
          <a:blip r:embed="rId2"/>
          <a:stretch>
            <a:fillRect/>
          </a:stretch>
        </p:blipFill>
        <p:spPr>
          <a:xfrm>
            <a:off x="4778478" y="3522785"/>
            <a:ext cx="5946304" cy="2217266"/>
          </a:xfrm>
          <a:prstGeom prst="rect">
            <a:avLst/>
          </a:prstGeom>
        </p:spPr>
      </p:pic>
      <p:sp>
        <p:nvSpPr>
          <p:cNvPr id="12" name="TextBox 11">
            <a:extLst>
              <a:ext uri="{FF2B5EF4-FFF2-40B4-BE49-F238E27FC236}">
                <a16:creationId xmlns:a16="http://schemas.microsoft.com/office/drawing/2014/main" id="{EB375489-DE32-4295-A02D-9083D443EE20}"/>
              </a:ext>
            </a:extLst>
          </p:cNvPr>
          <p:cNvSpPr txBox="1"/>
          <p:nvPr/>
        </p:nvSpPr>
        <p:spPr>
          <a:xfrm>
            <a:off x="1157502" y="3521970"/>
            <a:ext cx="3248960" cy="1477328"/>
          </a:xfrm>
          <a:prstGeom prst="rect">
            <a:avLst/>
          </a:prstGeom>
        </p:spPr>
        <p:txBody>
          <a:bodyPr wrap="square" rtlCol="0">
            <a:spAutoFit/>
          </a:bodyPr>
          <a:lstStyle/>
          <a:p>
            <a:pPr algn="l"/>
            <a:r>
              <a:rPr lang="en-IE" dirty="0">
                <a:solidFill>
                  <a:srgbClr val="1E4783"/>
                </a:solidFill>
                <a:latin typeface="+mn-lt"/>
              </a:rPr>
              <a:t>A vertical aerial photograph of Strokestown, Co. Roscommon. On the right is the landlord’s house. Running through the </a:t>
            </a:r>
            <a:r>
              <a:rPr lang="en-IE" dirty="0" err="1">
                <a:solidFill>
                  <a:srgbClr val="1E4783"/>
                </a:solidFill>
                <a:latin typeface="+mn-lt"/>
              </a:rPr>
              <a:t>middleground</a:t>
            </a:r>
            <a:r>
              <a:rPr lang="en-IE" dirty="0">
                <a:solidFill>
                  <a:srgbClr val="1E4783"/>
                </a:solidFill>
                <a:latin typeface="+mn-lt"/>
              </a:rPr>
              <a:t> is the main street.</a:t>
            </a:r>
          </a:p>
        </p:txBody>
      </p:sp>
    </p:spTree>
    <p:extLst>
      <p:ext uri="{BB962C8B-B14F-4D97-AF65-F5344CB8AC3E}">
        <p14:creationId xmlns:p14="http://schemas.microsoft.com/office/powerpoint/2010/main" val="8359937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A80E973-CAF8-4BDB-B818-9C71E473A458}"/>
              </a:ext>
            </a:extLst>
          </p:cNvPr>
          <p:cNvSpPr txBox="1"/>
          <p:nvPr/>
        </p:nvSpPr>
        <p:spPr>
          <a:xfrm>
            <a:off x="336755" y="1101027"/>
            <a:ext cx="7128217" cy="3927101"/>
          </a:xfrm>
          <a:prstGeom prst="rect">
            <a:avLst/>
          </a:prstGeom>
          <a:noFill/>
        </p:spPr>
        <p:txBody>
          <a:bodyPr wrap="square">
            <a:spAutoFit/>
          </a:bodyPr>
          <a:lstStyle/>
          <a:p>
            <a:pPr>
              <a:lnSpc>
                <a:spcPts val="2463"/>
              </a:lnSpc>
              <a:spcBef>
                <a:spcPct val="0"/>
              </a:spcBef>
              <a:spcAft>
                <a:spcPct val="0"/>
              </a:spcAft>
              <a:buFont typeface="Arial" panose="020B0604020202020204" pitchFamily="34" charset="0"/>
              <a:buNone/>
              <a:defRPr/>
            </a:pPr>
            <a:r>
              <a:rPr lang="en-IE" altLang="en-US" sz="2400" b="1" dirty="0">
                <a:solidFill>
                  <a:srgbClr val="1E4783"/>
                </a:solidFill>
              </a:rPr>
              <a:t>New towns – Twentieth century</a:t>
            </a:r>
          </a:p>
          <a:p>
            <a:pPr>
              <a:lnSpc>
                <a:spcPts val="2463"/>
              </a:lnSpc>
              <a:spcBef>
                <a:spcPct val="0"/>
              </a:spcBef>
              <a:spcAft>
                <a:spcPct val="0"/>
              </a:spcAft>
              <a:buFont typeface="Arial" panose="020B0604020202020204" pitchFamily="34" charset="0"/>
              <a:buNone/>
              <a:defRPr/>
            </a:pPr>
            <a:endParaRPr lang="en-IE" altLang="en-US" sz="900" b="1" dirty="0">
              <a:solidFill>
                <a:srgbClr val="1E4783"/>
              </a:solidFill>
            </a:endParaRPr>
          </a:p>
          <a:p>
            <a:pPr marL="342900" indent="-342900">
              <a:lnSpc>
                <a:spcPts val="2463"/>
              </a:lnSpc>
              <a:spcBef>
                <a:spcPct val="0"/>
              </a:spcBef>
              <a:spcAft>
                <a:spcPct val="0"/>
              </a:spcAft>
              <a:buClr>
                <a:srgbClr val="E84141"/>
              </a:buClr>
              <a:buFont typeface="Arial" panose="020B0604020202020204" pitchFamily="34" charset="0"/>
              <a:buChar char="•"/>
              <a:defRPr/>
            </a:pPr>
            <a:r>
              <a:rPr lang="en-IE" altLang="en-US" sz="2000" dirty="0">
                <a:solidFill>
                  <a:srgbClr val="1E4783"/>
                </a:solidFill>
              </a:rPr>
              <a:t>In the 1960s, Ireland’s population began to increase for the first time since the Great Famine. </a:t>
            </a:r>
          </a:p>
          <a:p>
            <a:pPr marL="342900" indent="-342900">
              <a:lnSpc>
                <a:spcPts val="2463"/>
              </a:lnSpc>
              <a:spcBef>
                <a:spcPct val="0"/>
              </a:spcBef>
              <a:spcAft>
                <a:spcPct val="0"/>
              </a:spcAft>
              <a:buClr>
                <a:srgbClr val="E84141"/>
              </a:buClr>
              <a:buFont typeface="Arial" panose="020B0604020202020204" pitchFamily="34" charset="0"/>
              <a:buChar char="•"/>
              <a:defRPr/>
            </a:pPr>
            <a:r>
              <a:rPr lang="en-IE" altLang="en-US" sz="2000" dirty="0">
                <a:solidFill>
                  <a:srgbClr val="1E4783"/>
                </a:solidFill>
              </a:rPr>
              <a:t>In Dublin, many people were still living in poor housing. </a:t>
            </a:r>
          </a:p>
          <a:p>
            <a:pPr marL="342900" indent="-342900">
              <a:lnSpc>
                <a:spcPts val="2463"/>
              </a:lnSpc>
              <a:spcBef>
                <a:spcPct val="0"/>
              </a:spcBef>
              <a:spcAft>
                <a:spcPct val="0"/>
              </a:spcAft>
              <a:buClr>
                <a:srgbClr val="E84141"/>
              </a:buClr>
              <a:buFont typeface="Arial" panose="020B0604020202020204" pitchFamily="34" charset="0"/>
              <a:buChar char="•"/>
              <a:defRPr/>
            </a:pPr>
            <a:r>
              <a:rPr lang="en-IE" altLang="en-US" sz="2000" dirty="0">
                <a:solidFill>
                  <a:srgbClr val="1E4783"/>
                </a:solidFill>
              </a:rPr>
              <a:t>The government built new towns to provide housing for people. </a:t>
            </a:r>
          </a:p>
          <a:p>
            <a:pPr marL="342900" indent="-342900">
              <a:lnSpc>
                <a:spcPts val="2463"/>
              </a:lnSpc>
              <a:spcBef>
                <a:spcPct val="0"/>
              </a:spcBef>
              <a:spcAft>
                <a:spcPct val="0"/>
              </a:spcAft>
              <a:buClr>
                <a:srgbClr val="E84141"/>
              </a:buClr>
              <a:buFont typeface="Arial" panose="020B0604020202020204" pitchFamily="34" charset="0"/>
              <a:buChar char="•"/>
              <a:defRPr/>
            </a:pPr>
            <a:r>
              <a:rPr lang="en-IE" altLang="en-US" sz="2000" dirty="0">
                <a:solidFill>
                  <a:srgbClr val="1E4783"/>
                </a:solidFill>
              </a:rPr>
              <a:t>Ballymun, near Dublin Airport, was built to provide housing for people who were moved from the city centre. </a:t>
            </a:r>
          </a:p>
          <a:p>
            <a:pPr marL="342900" indent="-342900">
              <a:lnSpc>
                <a:spcPts val="2463"/>
              </a:lnSpc>
              <a:spcBef>
                <a:spcPct val="0"/>
              </a:spcBef>
              <a:spcAft>
                <a:spcPct val="0"/>
              </a:spcAft>
              <a:buClr>
                <a:srgbClr val="E84141"/>
              </a:buClr>
              <a:buFont typeface="Arial" panose="020B0604020202020204" pitchFamily="34" charset="0"/>
              <a:buChar char="•"/>
              <a:defRPr/>
            </a:pPr>
            <a:r>
              <a:rPr lang="en-IE" altLang="en-US" sz="2000" dirty="0">
                <a:solidFill>
                  <a:srgbClr val="1E4783"/>
                </a:solidFill>
              </a:rPr>
              <a:t>This was later followed by Tallaght, Lucan-Clondalkin and Blanchardstown. </a:t>
            </a:r>
          </a:p>
          <a:p>
            <a:pPr marL="342900" indent="-342900">
              <a:lnSpc>
                <a:spcPts val="2463"/>
              </a:lnSpc>
              <a:spcBef>
                <a:spcPct val="0"/>
              </a:spcBef>
              <a:spcAft>
                <a:spcPct val="0"/>
              </a:spcAft>
              <a:buClr>
                <a:srgbClr val="E84141"/>
              </a:buClr>
              <a:buFont typeface="Arial" panose="020B0604020202020204" pitchFamily="34" charset="0"/>
              <a:buChar char="•"/>
              <a:defRPr/>
            </a:pPr>
            <a:r>
              <a:rPr lang="en-IE" altLang="en-US" sz="2000" dirty="0">
                <a:solidFill>
                  <a:srgbClr val="1E4783"/>
                </a:solidFill>
              </a:rPr>
              <a:t>In the 2000s, Adamstown in west Dublin was developed as a new town. </a:t>
            </a:r>
            <a:endParaRPr lang="en-IE" altLang="en-US" sz="2400" dirty="0">
              <a:solidFill>
                <a:srgbClr val="1E4783"/>
              </a:solidFill>
            </a:endParaRPr>
          </a:p>
        </p:txBody>
      </p:sp>
      <p:sp>
        <p:nvSpPr>
          <p:cNvPr id="8" name="Title 6">
            <a:extLst>
              <a:ext uri="{FF2B5EF4-FFF2-40B4-BE49-F238E27FC236}">
                <a16:creationId xmlns:a16="http://schemas.microsoft.com/office/drawing/2014/main" id="{56073E87-C9C7-42E5-9DA8-63293AE4C92C}"/>
              </a:ext>
            </a:extLst>
          </p:cNvPr>
          <p:cNvSpPr txBox="1">
            <a:spLocks/>
          </p:cNvSpPr>
          <p:nvPr/>
        </p:nvSpPr>
        <p:spPr>
          <a:xfrm>
            <a:off x="336755" y="324262"/>
            <a:ext cx="11518490" cy="618101"/>
          </a:xfrm>
          <a:prstGeom prst="rect">
            <a:avLst/>
          </a:prstGeom>
        </p:spPr>
        <p:txBody>
          <a:bodyPr/>
          <a:lstStyle>
            <a:lvl1pPr algn="l" defTabSz="914400" rtl="0" eaLnBrk="1" latinLnBrk="0" hangingPunct="1">
              <a:lnSpc>
                <a:spcPct val="90000"/>
              </a:lnSpc>
              <a:spcBef>
                <a:spcPct val="0"/>
              </a:spcBef>
              <a:buNone/>
              <a:defRPr sz="4000" b="1" i="0" kern="1200">
                <a:solidFill>
                  <a:srgbClr val="39304C"/>
                </a:solidFill>
                <a:latin typeface="Glory" pitchFamily="2" charset="77"/>
                <a:ea typeface="+mj-ea"/>
                <a:cs typeface="+mj-cs"/>
              </a:defRPr>
            </a:lvl1pPr>
          </a:lstStyle>
          <a:p>
            <a:pPr marL="722630" indent="-722630">
              <a:spcAft>
                <a:spcPts val="1800"/>
              </a:spcAft>
            </a:pPr>
            <a:r>
              <a:rPr lang="en-US" sz="2800" dirty="0">
                <a:solidFill>
                  <a:srgbClr val="E84141"/>
                </a:solidFill>
                <a:latin typeface="Calibri" panose="020F0502020204030204" pitchFamily="34" charset="0"/>
                <a:ea typeface="Calibri" panose="020F0502020204030204" pitchFamily="34" charset="0"/>
                <a:cs typeface="Courier" pitchFamily="2" charset="0"/>
              </a:rPr>
              <a:t>20.1 </a:t>
            </a:r>
            <a:r>
              <a:rPr lang="en-US" sz="2800" dirty="0">
                <a:solidFill>
                  <a:srgbClr val="1E4783"/>
                </a:solidFill>
                <a:latin typeface="Calibri" panose="020F0502020204030204" pitchFamily="34" charset="0"/>
                <a:ea typeface="Calibri" panose="020F0502020204030204" pitchFamily="34" charset="0"/>
                <a:cs typeface="Courier" pitchFamily="2" charset="0"/>
              </a:rPr>
              <a:t>Describe the different types of settlement in Ireland through time. </a:t>
            </a:r>
            <a:endParaRPr lang="en-IE" sz="2800" dirty="0">
              <a:latin typeface="Muli" pitchFamily="2" charset="77"/>
              <a:ea typeface="Calibri" panose="020F0502020204030204" pitchFamily="34" charset="0"/>
              <a:cs typeface="Courier" pitchFamily="2" charset="0"/>
            </a:endParaRPr>
          </a:p>
        </p:txBody>
      </p:sp>
      <p:pic>
        <p:nvPicPr>
          <p:cNvPr id="3" name="Picture 2">
            <a:extLst>
              <a:ext uri="{FF2B5EF4-FFF2-40B4-BE49-F238E27FC236}">
                <a16:creationId xmlns:a16="http://schemas.microsoft.com/office/drawing/2014/main" id="{14956836-B392-49B8-ADEF-E0293E7758DB}"/>
              </a:ext>
            </a:extLst>
          </p:cNvPr>
          <p:cNvPicPr>
            <a:picLocks noChangeAspect="1"/>
          </p:cNvPicPr>
          <p:nvPr/>
        </p:nvPicPr>
        <p:blipFill>
          <a:blip r:embed="rId2"/>
          <a:stretch>
            <a:fillRect/>
          </a:stretch>
        </p:blipFill>
        <p:spPr>
          <a:xfrm>
            <a:off x="7605290" y="1435608"/>
            <a:ext cx="3711639" cy="3755824"/>
          </a:xfrm>
          <a:prstGeom prst="rect">
            <a:avLst/>
          </a:prstGeom>
        </p:spPr>
      </p:pic>
    </p:spTree>
    <p:extLst>
      <p:ext uri="{BB962C8B-B14F-4D97-AF65-F5344CB8AC3E}">
        <p14:creationId xmlns:p14="http://schemas.microsoft.com/office/powerpoint/2010/main" val="6490934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6">
            <a:extLst>
              <a:ext uri="{FF2B5EF4-FFF2-40B4-BE49-F238E27FC236}">
                <a16:creationId xmlns:a16="http://schemas.microsoft.com/office/drawing/2014/main" id="{56073E87-C9C7-42E5-9DA8-63293AE4C92C}"/>
              </a:ext>
            </a:extLst>
          </p:cNvPr>
          <p:cNvSpPr txBox="1">
            <a:spLocks/>
          </p:cNvSpPr>
          <p:nvPr/>
        </p:nvSpPr>
        <p:spPr>
          <a:xfrm>
            <a:off x="336755" y="324262"/>
            <a:ext cx="4934757" cy="618101"/>
          </a:xfrm>
          <a:prstGeom prst="rect">
            <a:avLst/>
          </a:prstGeom>
        </p:spPr>
        <p:txBody>
          <a:bodyPr/>
          <a:lstStyle>
            <a:lvl1pPr algn="l" defTabSz="914400" rtl="0" eaLnBrk="1" latinLnBrk="0" hangingPunct="1">
              <a:lnSpc>
                <a:spcPct val="90000"/>
              </a:lnSpc>
              <a:spcBef>
                <a:spcPct val="0"/>
              </a:spcBef>
              <a:buNone/>
              <a:defRPr sz="4000" b="1" i="0" kern="1200">
                <a:solidFill>
                  <a:srgbClr val="39304C"/>
                </a:solidFill>
                <a:latin typeface="Glory" pitchFamily="2" charset="77"/>
                <a:ea typeface="+mj-ea"/>
                <a:cs typeface="+mj-cs"/>
              </a:defRPr>
            </a:lvl1pPr>
          </a:lstStyle>
          <a:p>
            <a:pPr marL="722630" indent="-722630">
              <a:spcAft>
                <a:spcPts val="1800"/>
              </a:spcAft>
            </a:pPr>
            <a:r>
              <a:rPr lang="en-US" sz="2800" dirty="0">
                <a:solidFill>
                  <a:srgbClr val="E84141"/>
                </a:solidFill>
                <a:latin typeface="Calibri" panose="020F0502020204030204" pitchFamily="34" charset="0"/>
                <a:ea typeface="Calibri" panose="020F0502020204030204" pitchFamily="34" charset="0"/>
                <a:cs typeface="Courier" pitchFamily="2" charset="0"/>
              </a:rPr>
              <a:t>20.1 </a:t>
            </a:r>
            <a:r>
              <a:rPr lang="en-US" sz="2800" dirty="0">
                <a:solidFill>
                  <a:srgbClr val="1E4783"/>
                </a:solidFill>
                <a:latin typeface="Calibri" panose="020F0502020204030204" pitchFamily="34" charset="0"/>
                <a:ea typeface="Calibri" panose="020F0502020204030204" pitchFamily="34" charset="0"/>
                <a:cs typeface="Courier" pitchFamily="2" charset="0"/>
              </a:rPr>
              <a:t>Describe the different types of settlement in Ireland through time. </a:t>
            </a:r>
            <a:endParaRPr lang="en-IE" sz="2800" dirty="0">
              <a:latin typeface="Muli" pitchFamily="2" charset="77"/>
              <a:ea typeface="Calibri" panose="020F0502020204030204" pitchFamily="34" charset="0"/>
              <a:cs typeface="Courier" pitchFamily="2" charset="0"/>
            </a:endParaRPr>
          </a:p>
        </p:txBody>
      </p:sp>
      <p:pic>
        <p:nvPicPr>
          <p:cNvPr id="5" name="Picture 4" descr="Map&#10;&#10;Description automatically generated">
            <a:extLst>
              <a:ext uri="{FF2B5EF4-FFF2-40B4-BE49-F238E27FC236}">
                <a16:creationId xmlns:a16="http://schemas.microsoft.com/office/drawing/2014/main" id="{0021BAAC-C715-32C7-FAB4-41EF6EAE6FFC}"/>
              </a:ext>
            </a:extLst>
          </p:cNvPr>
          <p:cNvPicPr>
            <a:picLocks noChangeAspect="1"/>
          </p:cNvPicPr>
          <p:nvPr/>
        </p:nvPicPr>
        <p:blipFill>
          <a:blip r:embed="rId2"/>
          <a:stretch>
            <a:fillRect/>
          </a:stretch>
        </p:blipFill>
        <p:spPr>
          <a:xfrm>
            <a:off x="6569578" y="482392"/>
            <a:ext cx="4957347" cy="5328307"/>
          </a:xfrm>
          <a:prstGeom prst="rect">
            <a:avLst/>
          </a:prstGeom>
        </p:spPr>
      </p:pic>
      <p:pic>
        <p:nvPicPr>
          <p:cNvPr id="4" name="Picture 3" descr="A screenshot of a computer&#10;&#10;Description automatically generated with medium confidence">
            <a:extLst>
              <a:ext uri="{FF2B5EF4-FFF2-40B4-BE49-F238E27FC236}">
                <a16:creationId xmlns:a16="http://schemas.microsoft.com/office/drawing/2014/main" id="{D9892DD4-3165-4A72-20ED-F334C10D55B8}"/>
              </a:ext>
            </a:extLst>
          </p:cNvPr>
          <p:cNvPicPr>
            <a:picLocks noChangeAspect="1"/>
          </p:cNvPicPr>
          <p:nvPr/>
        </p:nvPicPr>
        <p:blipFill>
          <a:blip r:embed="rId3"/>
          <a:stretch>
            <a:fillRect/>
          </a:stretch>
        </p:blipFill>
        <p:spPr>
          <a:xfrm>
            <a:off x="665075" y="2093229"/>
            <a:ext cx="4606438" cy="1471398"/>
          </a:xfrm>
          <a:prstGeom prst="rect">
            <a:avLst/>
          </a:prstGeom>
        </p:spPr>
      </p:pic>
    </p:spTree>
    <p:extLst>
      <p:ext uri="{BB962C8B-B14F-4D97-AF65-F5344CB8AC3E}">
        <p14:creationId xmlns:p14="http://schemas.microsoft.com/office/powerpoint/2010/main" val="212124328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6">
            <a:extLst>
              <a:ext uri="{FF2B5EF4-FFF2-40B4-BE49-F238E27FC236}">
                <a16:creationId xmlns:a16="http://schemas.microsoft.com/office/drawing/2014/main" id="{5F3A3C56-337E-C149-B200-1DE8C8B62E3C}"/>
              </a:ext>
            </a:extLst>
          </p:cNvPr>
          <p:cNvSpPr txBox="1">
            <a:spLocks/>
          </p:cNvSpPr>
          <p:nvPr/>
        </p:nvSpPr>
        <p:spPr>
          <a:xfrm>
            <a:off x="463296" y="365125"/>
            <a:ext cx="10515600" cy="618101"/>
          </a:xfrm>
          <a:prstGeom prst="rect">
            <a:avLst/>
          </a:prstGeom>
        </p:spPr>
        <p:txBody>
          <a:bodyPr/>
          <a:lstStyle>
            <a:lvl1pPr algn="l" defTabSz="914400" rtl="0" eaLnBrk="1" latinLnBrk="0" hangingPunct="1">
              <a:lnSpc>
                <a:spcPct val="90000"/>
              </a:lnSpc>
              <a:spcBef>
                <a:spcPct val="0"/>
              </a:spcBef>
              <a:buNone/>
              <a:defRPr sz="4000" b="1" i="0" kern="1200">
                <a:solidFill>
                  <a:srgbClr val="39304C"/>
                </a:solidFill>
                <a:latin typeface="Glory" pitchFamily="2" charset="77"/>
                <a:ea typeface="+mj-ea"/>
                <a:cs typeface="+mj-cs"/>
              </a:defRPr>
            </a:lvl1pPr>
          </a:lstStyle>
          <a:p>
            <a:pPr lvl="0">
              <a:defRPr/>
            </a:pPr>
            <a:endParaRPr kumimoji="0" lang="en-US" sz="4000" b="1" i="0" u="none" strike="noStrike" kern="1200" cap="none" spc="0" normalizeH="0" baseline="0" noProof="0" dirty="0">
              <a:ln>
                <a:noFill/>
              </a:ln>
              <a:solidFill>
                <a:srgbClr val="1E4783"/>
              </a:solidFill>
              <a:effectLst/>
              <a:uLnTx/>
              <a:uFillTx/>
              <a:latin typeface="Calibri" panose="020F0502020204030204"/>
              <a:ea typeface="+mj-ea"/>
              <a:cs typeface="+mj-cs"/>
            </a:endParaRPr>
          </a:p>
        </p:txBody>
      </p:sp>
      <p:pic>
        <p:nvPicPr>
          <p:cNvPr id="9" name="Picture 8" descr="Text&#10;&#10;Description automatically generated with low confidence">
            <a:extLst>
              <a:ext uri="{FF2B5EF4-FFF2-40B4-BE49-F238E27FC236}">
                <a16:creationId xmlns:a16="http://schemas.microsoft.com/office/drawing/2014/main" id="{7DD71D2F-141C-40EF-AB2F-26AABC42B787}"/>
              </a:ext>
            </a:extLst>
          </p:cNvPr>
          <p:cNvPicPr>
            <a:picLocks noChangeAspect="1"/>
          </p:cNvPicPr>
          <p:nvPr/>
        </p:nvPicPr>
        <p:blipFill>
          <a:blip r:embed="rId2"/>
          <a:stretch>
            <a:fillRect/>
          </a:stretch>
        </p:blipFill>
        <p:spPr>
          <a:xfrm>
            <a:off x="1924897" y="1225145"/>
            <a:ext cx="4469372" cy="878021"/>
          </a:xfrm>
          <a:prstGeom prst="rect">
            <a:avLst/>
          </a:prstGeom>
        </p:spPr>
      </p:pic>
      <p:graphicFrame>
        <p:nvGraphicFramePr>
          <p:cNvPr id="2" name="Table 1">
            <a:extLst>
              <a:ext uri="{FF2B5EF4-FFF2-40B4-BE49-F238E27FC236}">
                <a16:creationId xmlns:a16="http://schemas.microsoft.com/office/drawing/2014/main" id="{DB787EBF-B649-4F4B-A027-65B15EBF540D}"/>
              </a:ext>
            </a:extLst>
          </p:cNvPr>
          <p:cNvGraphicFramePr>
            <a:graphicFrameLocks noGrp="1"/>
          </p:cNvGraphicFramePr>
          <p:nvPr>
            <p:extLst>
              <p:ext uri="{D42A27DB-BD31-4B8C-83A1-F6EECF244321}">
                <p14:modId xmlns:p14="http://schemas.microsoft.com/office/powerpoint/2010/main" val="3590702491"/>
              </p:ext>
            </p:extLst>
          </p:nvPr>
        </p:nvGraphicFramePr>
        <p:xfrm>
          <a:off x="2024743" y="1313637"/>
          <a:ext cx="7671050" cy="3684539"/>
        </p:xfrm>
        <a:graphic>
          <a:graphicData uri="http://schemas.openxmlformats.org/drawingml/2006/table">
            <a:tbl>
              <a:tblPr firstRow="1" bandRow="1">
                <a:tableStyleId>{21E4AEA4-8DFA-4A89-87EB-49C32662AFE0}</a:tableStyleId>
              </a:tblPr>
              <a:tblGrid>
                <a:gridCol w="7671050">
                  <a:extLst>
                    <a:ext uri="{9D8B030D-6E8A-4147-A177-3AD203B41FA5}">
                      <a16:colId xmlns:a16="http://schemas.microsoft.com/office/drawing/2014/main" val="1456819533"/>
                    </a:ext>
                  </a:extLst>
                </a:gridCol>
              </a:tblGrid>
              <a:tr h="608588">
                <a:tc>
                  <a:txBody>
                    <a:bodyPr/>
                    <a:lstStyle/>
                    <a:p>
                      <a:pPr algn="l"/>
                      <a:endParaRPr lang="en-US" sz="3000" b="0" i="0" dirty="0">
                        <a:latin typeface="Calibri" panose="020F0502020204030204" pitchFamily="34" charset="0"/>
                        <a:cs typeface="Calibri" panose="020F0502020204030204" pitchFamily="34" charset="0"/>
                      </a:endParaRPr>
                    </a:p>
                  </a:txBody>
                  <a:tcPr marL="75570" marR="75570" anchor="b">
                    <a:lnL w="19050" cap="flat" cmpd="sng" algn="ctr">
                      <a:solidFill>
                        <a:srgbClr val="1A8753"/>
                      </a:solidFill>
                      <a:prstDash val="solid"/>
                      <a:round/>
                      <a:headEnd type="none" w="med" len="med"/>
                      <a:tailEnd type="none" w="med" len="med"/>
                    </a:lnL>
                    <a:lnR w="19050" cap="flat" cmpd="sng" algn="ctr">
                      <a:solidFill>
                        <a:srgbClr val="1A8753"/>
                      </a:solidFill>
                      <a:prstDash val="solid"/>
                      <a:round/>
                      <a:headEnd type="none" w="med" len="med"/>
                      <a:tailEnd type="none" w="med" len="med"/>
                    </a:lnR>
                    <a:lnT w="19050" cap="flat" cmpd="sng" algn="ctr">
                      <a:solidFill>
                        <a:srgbClr val="1A8753"/>
                      </a:solidFill>
                      <a:prstDash val="solid"/>
                      <a:round/>
                      <a:headEnd type="none" w="med" len="med"/>
                      <a:tailEnd type="none" w="med" len="med"/>
                    </a:lnT>
                    <a:lnB w="19050" cap="flat" cmpd="sng" algn="ctr">
                      <a:solidFill>
                        <a:srgbClr val="1A8753"/>
                      </a:solidFill>
                      <a:prstDash val="solid"/>
                      <a:round/>
                      <a:headEnd type="none" w="med" len="med"/>
                      <a:tailEnd type="none" w="med" len="med"/>
                    </a:lnB>
                    <a:solidFill>
                      <a:srgbClr val="1A8753"/>
                    </a:solidFill>
                  </a:tcPr>
                </a:tc>
                <a:extLst>
                  <a:ext uri="{0D108BD9-81ED-4DB2-BD59-A6C34878D82A}">
                    <a16:rowId xmlns:a16="http://schemas.microsoft.com/office/drawing/2014/main" val="465386720"/>
                  </a:ext>
                </a:extLst>
              </a:tr>
              <a:tr h="507157">
                <a:tc>
                  <a:txBody>
                    <a:bodyPr/>
                    <a:lstStyle/>
                    <a:p>
                      <a:pPr marL="342900" lvl="0" indent="-342900">
                        <a:buFont typeface="+mj-lt"/>
                        <a:buAutoNum type="arabicPeriod"/>
                      </a:pPr>
                      <a:r>
                        <a:rPr lang="en-IE" sz="1800" b="0" i="0" u="none" strike="noStrike" kern="1200" baseline="0" dirty="0">
                          <a:solidFill>
                            <a:schemeClr val="dk1"/>
                          </a:solidFill>
                          <a:latin typeface="+mn-lt"/>
                          <a:ea typeface="+mn-ea"/>
                          <a:cs typeface="+mn-cs"/>
                        </a:rPr>
                        <a:t>Look at Figure 20.11 on page 245 of your Textbook. </a:t>
                      </a:r>
                    </a:p>
                    <a:p>
                      <a:pPr marL="360000" lvl="2" indent="0">
                        <a:buNone/>
                      </a:pPr>
                      <a:r>
                        <a:rPr lang="en-IE" sz="1800" b="0" i="0" u="none" strike="noStrike" kern="1200" baseline="0" dirty="0">
                          <a:solidFill>
                            <a:schemeClr val="dk1"/>
                          </a:solidFill>
                          <a:latin typeface="+mn-lt"/>
                          <a:ea typeface="+mn-ea"/>
                          <a:cs typeface="+mn-cs"/>
                        </a:rPr>
                        <a:t>Identify </a:t>
                      </a:r>
                      <a:r>
                        <a:rPr lang="en-IE" sz="1800" b="1" i="0" u="none" strike="noStrike" kern="1200" baseline="0" dirty="0">
                          <a:solidFill>
                            <a:schemeClr val="dk1"/>
                          </a:solidFill>
                          <a:latin typeface="+mn-lt"/>
                          <a:ea typeface="+mn-ea"/>
                          <a:cs typeface="+mn-cs"/>
                        </a:rPr>
                        <a:t>three</a:t>
                      </a:r>
                      <a:r>
                        <a:rPr lang="en-IE" sz="1800" b="0" i="0" u="none" strike="noStrike" kern="1200" baseline="0" dirty="0">
                          <a:solidFill>
                            <a:schemeClr val="dk1"/>
                          </a:solidFill>
                          <a:latin typeface="+mn-lt"/>
                          <a:ea typeface="+mn-ea"/>
                          <a:cs typeface="+mn-cs"/>
                        </a:rPr>
                        <a:t> pieces of evidence on this map that tells you this was a</a:t>
                      </a:r>
                    </a:p>
                    <a:p>
                      <a:pPr marL="360000" lvl="1"/>
                      <a:r>
                        <a:rPr lang="en-IE" sz="1800" b="0" i="0" u="none" strike="noStrike" kern="1200" baseline="0" dirty="0">
                          <a:solidFill>
                            <a:schemeClr val="dk1"/>
                          </a:solidFill>
                          <a:latin typeface="+mn-lt"/>
                          <a:ea typeface="+mn-ea"/>
                          <a:cs typeface="+mn-cs"/>
                        </a:rPr>
                        <a:t>plantation town.</a:t>
                      </a:r>
                      <a:endParaRPr lang="en-US" sz="1800" b="0" i="0" dirty="0">
                        <a:solidFill>
                          <a:schemeClr val="tx1"/>
                        </a:solidFill>
                        <a:latin typeface="Calibri" panose="020F0502020204030204" pitchFamily="34" charset="0"/>
                        <a:cs typeface="Calibri" panose="020F0502020204030204" pitchFamily="34" charset="0"/>
                      </a:endParaRPr>
                    </a:p>
                  </a:txBody>
                  <a:tcPr marL="75570" marR="75570">
                    <a:lnL w="19050" cap="flat" cmpd="sng" algn="ctr">
                      <a:solidFill>
                        <a:srgbClr val="1A8753"/>
                      </a:solidFill>
                      <a:prstDash val="solid"/>
                      <a:round/>
                      <a:headEnd type="none" w="med" len="med"/>
                      <a:tailEnd type="none" w="med" len="med"/>
                    </a:lnL>
                    <a:lnR w="19050" cap="flat" cmpd="sng" algn="ctr">
                      <a:solidFill>
                        <a:srgbClr val="1A8753"/>
                      </a:solidFill>
                      <a:prstDash val="solid"/>
                      <a:round/>
                      <a:headEnd type="none" w="med" len="med"/>
                      <a:tailEnd type="none" w="med" len="med"/>
                    </a:lnR>
                    <a:lnT w="19050" cap="flat" cmpd="sng" algn="ctr">
                      <a:solidFill>
                        <a:srgbClr val="1A8753"/>
                      </a:solidFill>
                      <a:prstDash val="solid"/>
                      <a:round/>
                      <a:headEnd type="none" w="med" len="med"/>
                      <a:tailEnd type="none" w="med" len="med"/>
                    </a:lnT>
                    <a:lnB w="28575" cap="flat" cmpd="sng" algn="ctr">
                      <a:solidFill>
                        <a:srgbClr val="F8D7CD"/>
                      </a:solidFill>
                      <a:prstDash val="solid"/>
                      <a:round/>
                      <a:headEnd type="none" w="med" len="med"/>
                      <a:tailEnd type="none" w="med" len="med"/>
                    </a:lnB>
                    <a:solidFill>
                      <a:schemeClr val="bg1"/>
                    </a:solidFill>
                  </a:tcPr>
                </a:tc>
                <a:extLst>
                  <a:ext uri="{0D108BD9-81ED-4DB2-BD59-A6C34878D82A}">
                    <a16:rowId xmlns:a16="http://schemas.microsoft.com/office/drawing/2014/main" val="3106513648"/>
                  </a:ext>
                </a:extLst>
              </a:tr>
              <a:tr h="507157">
                <a:tc>
                  <a:txBody>
                    <a:bodyPr/>
                    <a:lstStyle/>
                    <a:p>
                      <a:pPr marL="360000" marR="0" lvl="0" indent="-447675" algn="l" defTabSz="914400" rtl="0" eaLnBrk="1" fontAlgn="auto" latinLnBrk="0" hangingPunct="1">
                        <a:lnSpc>
                          <a:spcPct val="100000"/>
                        </a:lnSpc>
                        <a:spcBef>
                          <a:spcPts val="0"/>
                        </a:spcBef>
                        <a:spcAft>
                          <a:spcPts val="0"/>
                        </a:spcAft>
                        <a:buClrTx/>
                        <a:buSzTx/>
                        <a:buFontTx/>
                        <a:buNone/>
                        <a:tabLst/>
                        <a:defRPr/>
                      </a:pPr>
                      <a:r>
                        <a:rPr lang="en-US" sz="1800" b="0" dirty="0">
                          <a:solidFill>
                            <a:schemeClr val="tx1"/>
                          </a:solidFill>
                          <a:latin typeface="Calibri" panose="020F0502020204030204" pitchFamily="34" charset="0"/>
                          <a:cs typeface="Calibri" panose="020F0502020204030204" pitchFamily="34" charset="0"/>
                        </a:rPr>
                        <a:t>2.</a:t>
                      </a:r>
                      <a:r>
                        <a:rPr lang="en-US" sz="1800" b="0" kern="1200" dirty="0">
                          <a:solidFill>
                            <a:schemeClr val="tx1"/>
                          </a:solidFill>
                          <a:latin typeface="Calibri" panose="020F0502020204030204" pitchFamily="34" charset="0"/>
                          <a:ea typeface="+mn-ea"/>
                          <a:cs typeface="Calibri" panose="020F0502020204030204" pitchFamily="34" charset="0"/>
                        </a:rPr>
                        <a:t>	</a:t>
                      </a:r>
                      <a:r>
                        <a:rPr lang="en-IE" sz="1800" b="0" i="0" u="none" strike="noStrike" kern="1200" baseline="0" dirty="0">
                          <a:solidFill>
                            <a:schemeClr val="dk1"/>
                          </a:solidFill>
                          <a:latin typeface="+mn-lt"/>
                          <a:ea typeface="+mn-ea"/>
                          <a:cs typeface="+mn-cs"/>
                        </a:rPr>
                        <a:t>Identify three characteristics of a landlord town.</a:t>
                      </a:r>
                      <a:endParaRPr lang="en-US" sz="1800" b="0" kern="1200" dirty="0">
                        <a:solidFill>
                          <a:schemeClr val="tx1"/>
                        </a:solidFill>
                        <a:latin typeface="Calibri" panose="020F0502020204030204" pitchFamily="34" charset="0"/>
                        <a:ea typeface="+mn-ea"/>
                        <a:cs typeface="Calibri" panose="020F0502020204030204" pitchFamily="34" charset="0"/>
                      </a:endParaRPr>
                    </a:p>
                  </a:txBody>
                  <a:tcPr marL="75570" marR="75570">
                    <a:lnL w="19050" cap="flat" cmpd="sng" algn="ctr">
                      <a:solidFill>
                        <a:srgbClr val="1A8753"/>
                      </a:solidFill>
                      <a:prstDash val="solid"/>
                      <a:round/>
                      <a:headEnd type="none" w="med" len="med"/>
                      <a:tailEnd type="none" w="med" len="med"/>
                    </a:lnL>
                    <a:lnR w="19050" cap="flat" cmpd="sng" algn="ctr">
                      <a:solidFill>
                        <a:srgbClr val="1A8753"/>
                      </a:solidFill>
                      <a:prstDash val="solid"/>
                      <a:round/>
                      <a:headEnd type="none" w="med" len="med"/>
                      <a:tailEnd type="none" w="med" len="med"/>
                    </a:lnR>
                    <a:lnT w="28575" cap="flat" cmpd="sng" algn="ctr">
                      <a:solidFill>
                        <a:srgbClr val="F8D7CD"/>
                      </a:solidFill>
                      <a:prstDash val="solid"/>
                      <a:round/>
                      <a:headEnd type="none" w="med" len="med"/>
                      <a:tailEnd type="none" w="med" len="med"/>
                    </a:lnT>
                    <a:lnB w="28575" cap="flat" cmpd="sng" algn="ctr">
                      <a:solidFill>
                        <a:srgbClr val="F8D7CD"/>
                      </a:solidFill>
                      <a:prstDash val="solid"/>
                      <a:round/>
                      <a:headEnd type="none" w="med" len="med"/>
                      <a:tailEnd type="none" w="med" len="med"/>
                    </a:lnB>
                    <a:solidFill>
                      <a:schemeClr val="bg1"/>
                    </a:solidFill>
                  </a:tcPr>
                </a:tc>
                <a:extLst>
                  <a:ext uri="{0D108BD9-81ED-4DB2-BD59-A6C34878D82A}">
                    <a16:rowId xmlns:a16="http://schemas.microsoft.com/office/drawing/2014/main" val="1957221476"/>
                  </a:ext>
                </a:extLst>
              </a:tr>
              <a:tr h="466653">
                <a:tc>
                  <a:txBody>
                    <a:bodyPr/>
                    <a:lstStyle/>
                    <a:p>
                      <a:pPr marL="342900" indent="-342900">
                        <a:buAutoNum type="arabicPeriod" startAt="3"/>
                      </a:pPr>
                      <a:r>
                        <a:rPr lang="en-IE" sz="1800" b="0" i="0" u="none" strike="noStrike" kern="1200" baseline="0" dirty="0">
                          <a:solidFill>
                            <a:schemeClr val="dk1"/>
                          </a:solidFill>
                          <a:latin typeface="+mn-lt"/>
                          <a:ea typeface="+mn-ea"/>
                          <a:cs typeface="+mn-cs"/>
                        </a:rPr>
                        <a:t>Look at Figure 20.13 on page 246 of your Textbook. </a:t>
                      </a:r>
                    </a:p>
                    <a:p>
                      <a:pPr marL="360000" lvl="1" indent="0">
                        <a:buNone/>
                      </a:pPr>
                      <a:r>
                        <a:rPr lang="en-IE" sz="1800" b="0" i="0" u="none" strike="noStrike" kern="1200" baseline="0" dirty="0">
                          <a:solidFill>
                            <a:schemeClr val="dk1"/>
                          </a:solidFill>
                          <a:latin typeface="+mn-lt"/>
                          <a:ea typeface="+mn-ea"/>
                          <a:cs typeface="+mn-cs"/>
                        </a:rPr>
                        <a:t>What is the connection between Anglo-Norman settlement and soil type?</a:t>
                      </a:r>
                      <a:endParaRPr lang="en-US" sz="1800" b="0" i="0" dirty="0">
                        <a:solidFill>
                          <a:schemeClr val="tx1"/>
                        </a:solidFill>
                        <a:latin typeface="Calibri" panose="020F0502020204030204" pitchFamily="34" charset="0"/>
                        <a:cs typeface="Calibri" panose="020F0502020204030204" pitchFamily="34" charset="0"/>
                      </a:endParaRPr>
                    </a:p>
                  </a:txBody>
                  <a:tcPr marL="75570" marR="75570">
                    <a:lnL w="19050" cap="flat" cmpd="sng" algn="ctr">
                      <a:solidFill>
                        <a:srgbClr val="1A8753"/>
                      </a:solidFill>
                      <a:prstDash val="solid"/>
                      <a:round/>
                      <a:headEnd type="none" w="med" len="med"/>
                      <a:tailEnd type="none" w="med" len="med"/>
                    </a:lnL>
                    <a:lnR w="19050" cap="flat" cmpd="sng" algn="ctr">
                      <a:solidFill>
                        <a:srgbClr val="1A8753"/>
                      </a:solidFill>
                      <a:prstDash val="solid"/>
                      <a:round/>
                      <a:headEnd type="none" w="med" len="med"/>
                      <a:tailEnd type="none" w="med" len="med"/>
                    </a:lnR>
                    <a:lnT w="28575" cap="flat" cmpd="sng" algn="ctr">
                      <a:solidFill>
                        <a:srgbClr val="F8D7CD"/>
                      </a:solidFill>
                      <a:prstDash val="solid"/>
                      <a:round/>
                      <a:headEnd type="none" w="med" len="med"/>
                      <a:tailEnd type="none" w="med" len="med"/>
                    </a:lnT>
                    <a:lnB w="28575" cap="flat" cmpd="sng" algn="ctr">
                      <a:solidFill>
                        <a:srgbClr val="F8D7CD"/>
                      </a:solidFill>
                      <a:prstDash val="solid"/>
                      <a:round/>
                      <a:headEnd type="none" w="med" len="med"/>
                      <a:tailEnd type="none" w="med" len="med"/>
                    </a:lnB>
                    <a:solidFill>
                      <a:schemeClr val="bg1"/>
                    </a:solidFill>
                  </a:tcPr>
                </a:tc>
                <a:extLst>
                  <a:ext uri="{0D108BD9-81ED-4DB2-BD59-A6C34878D82A}">
                    <a16:rowId xmlns:a16="http://schemas.microsoft.com/office/drawing/2014/main" val="2285659112"/>
                  </a:ext>
                </a:extLst>
              </a:tr>
              <a:tr h="507157">
                <a:tc>
                  <a:txBody>
                    <a:bodyPr/>
                    <a:lstStyle/>
                    <a:p>
                      <a:pPr marL="342900" indent="-342900">
                        <a:buFont typeface="+mj-lt"/>
                        <a:buAutoNum type="arabicPeriod" startAt="4"/>
                      </a:pPr>
                      <a:r>
                        <a:rPr lang="en-IE" sz="1800" b="0" i="0" u="none" strike="noStrike" kern="1200" baseline="0" dirty="0">
                          <a:solidFill>
                            <a:schemeClr val="dk1"/>
                          </a:solidFill>
                          <a:latin typeface="+mn-lt"/>
                          <a:ea typeface="+mn-ea"/>
                          <a:cs typeface="+mn-cs"/>
                        </a:rPr>
                        <a:t>What is the connection between rivers and the location of towns?</a:t>
                      </a:r>
                      <a:endParaRPr lang="en-US" sz="1800" b="0" i="0" dirty="0">
                        <a:solidFill>
                          <a:schemeClr val="tx1"/>
                        </a:solidFill>
                        <a:latin typeface="Calibri" panose="020F0502020204030204" pitchFamily="34" charset="0"/>
                        <a:cs typeface="Calibri" panose="020F0502020204030204" pitchFamily="34" charset="0"/>
                      </a:endParaRPr>
                    </a:p>
                  </a:txBody>
                  <a:tcPr marL="75570" marR="75570">
                    <a:lnL w="19050" cap="flat" cmpd="sng" algn="ctr">
                      <a:solidFill>
                        <a:srgbClr val="1A8753"/>
                      </a:solidFill>
                      <a:prstDash val="solid"/>
                      <a:round/>
                      <a:headEnd type="none" w="med" len="med"/>
                      <a:tailEnd type="none" w="med" len="med"/>
                    </a:lnL>
                    <a:lnR w="19050" cap="flat" cmpd="sng" algn="ctr">
                      <a:solidFill>
                        <a:srgbClr val="1A8753"/>
                      </a:solidFill>
                      <a:prstDash val="solid"/>
                      <a:round/>
                      <a:headEnd type="none" w="med" len="med"/>
                      <a:tailEnd type="none" w="med" len="med"/>
                    </a:lnR>
                    <a:lnT w="28575" cap="flat" cmpd="sng" algn="ctr">
                      <a:solidFill>
                        <a:srgbClr val="F8D7CD"/>
                      </a:solidFill>
                      <a:prstDash val="solid"/>
                      <a:round/>
                      <a:headEnd type="none" w="med" len="med"/>
                      <a:tailEnd type="none" w="med" len="med"/>
                    </a:lnT>
                    <a:lnB w="28575" cap="flat" cmpd="sng" algn="ctr">
                      <a:solidFill>
                        <a:srgbClr val="F8D7CD"/>
                      </a:solidFill>
                      <a:prstDash val="solid"/>
                      <a:round/>
                      <a:headEnd type="none" w="med" len="med"/>
                      <a:tailEnd type="none" w="med" len="med"/>
                    </a:lnB>
                    <a:solidFill>
                      <a:schemeClr val="bg1"/>
                    </a:solidFill>
                  </a:tcPr>
                </a:tc>
                <a:extLst>
                  <a:ext uri="{0D108BD9-81ED-4DB2-BD59-A6C34878D82A}">
                    <a16:rowId xmlns:a16="http://schemas.microsoft.com/office/drawing/2014/main" val="1511043787"/>
                  </a:ext>
                </a:extLst>
              </a:tr>
              <a:tr h="507157">
                <a:tc>
                  <a:txBody>
                    <a:bodyPr/>
                    <a:lstStyle/>
                    <a:p>
                      <a:pPr marL="360000" indent="-447675"/>
                      <a:r>
                        <a:rPr lang="en-US" sz="1800" b="0" kern="1200" dirty="0">
                          <a:solidFill>
                            <a:schemeClr val="tx1"/>
                          </a:solidFill>
                          <a:latin typeface="Calibri" panose="020F0502020204030204" pitchFamily="34" charset="0"/>
                          <a:ea typeface="+mn-ea"/>
                          <a:cs typeface="Calibri" panose="020F0502020204030204" pitchFamily="34" charset="0"/>
                        </a:rPr>
                        <a:t>5.</a:t>
                      </a:r>
                      <a:r>
                        <a:rPr lang="en-US" sz="1800" b="0" i="0" kern="1200" dirty="0">
                          <a:solidFill>
                            <a:schemeClr val="tx1"/>
                          </a:solidFill>
                          <a:latin typeface="Calibri" panose="020F0502020204030204" pitchFamily="34" charset="0"/>
                          <a:ea typeface="+mn-ea"/>
                          <a:cs typeface="Calibri" panose="020F0502020204030204" pitchFamily="34" charset="0"/>
                        </a:rPr>
                        <a:t>	</a:t>
                      </a:r>
                      <a:r>
                        <a:rPr lang="en-IE" sz="1800" b="0" i="0" u="none" strike="noStrike" kern="1200" baseline="0" dirty="0">
                          <a:solidFill>
                            <a:schemeClr val="dk1"/>
                          </a:solidFill>
                          <a:latin typeface="+mn-lt"/>
                          <a:ea typeface="+mn-ea"/>
                          <a:cs typeface="+mn-cs"/>
                        </a:rPr>
                        <a:t>Why are there few towns over 100 m?</a:t>
                      </a:r>
                      <a:endParaRPr lang="en-US" sz="1800" b="0" i="0" dirty="0">
                        <a:solidFill>
                          <a:schemeClr val="tx1"/>
                        </a:solidFill>
                        <a:latin typeface="Calibri" panose="020F0502020204030204" pitchFamily="34" charset="0"/>
                        <a:cs typeface="Calibri" panose="020F0502020204030204" pitchFamily="34" charset="0"/>
                      </a:endParaRPr>
                    </a:p>
                  </a:txBody>
                  <a:tcPr marL="75570" marR="75570">
                    <a:lnL w="19050" cap="flat" cmpd="sng" algn="ctr">
                      <a:solidFill>
                        <a:srgbClr val="1A8753"/>
                      </a:solidFill>
                      <a:prstDash val="solid"/>
                      <a:round/>
                      <a:headEnd type="none" w="med" len="med"/>
                      <a:tailEnd type="none" w="med" len="med"/>
                    </a:lnL>
                    <a:lnR w="19050" cap="flat" cmpd="sng" algn="ctr">
                      <a:solidFill>
                        <a:srgbClr val="1A8753"/>
                      </a:solidFill>
                      <a:prstDash val="solid"/>
                      <a:round/>
                      <a:headEnd type="none" w="med" len="med"/>
                      <a:tailEnd type="none" w="med" len="med"/>
                    </a:lnR>
                    <a:lnT w="28575" cap="flat" cmpd="sng" algn="ctr">
                      <a:solidFill>
                        <a:srgbClr val="F8D7CD"/>
                      </a:solidFill>
                      <a:prstDash val="solid"/>
                      <a:round/>
                      <a:headEnd type="none" w="med" len="med"/>
                      <a:tailEnd type="none" w="med" len="med"/>
                    </a:lnT>
                    <a:lnB w="19050" cap="flat" cmpd="sng" algn="ctr">
                      <a:solidFill>
                        <a:srgbClr val="1A8753"/>
                      </a:solidFill>
                      <a:prstDash val="solid"/>
                      <a:round/>
                      <a:headEnd type="none" w="med" len="med"/>
                      <a:tailEnd type="none" w="med" len="med"/>
                    </a:lnB>
                    <a:solidFill>
                      <a:schemeClr val="bg1"/>
                    </a:solidFill>
                  </a:tcPr>
                </a:tc>
                <a:extLst>
                  <a:ext uri="{0D108BD9-81ED-4DB2-BD59-A6C34878D82A}">
                    <a16:rowId xmlns:a16="http://schemas.microsoft.com/office/drawing/2014/main" val="1981638491"/>
                  </a:ext>
                </a:extLst>
              </a:tr>
            </a:tbl>
          </a:graphicData>
        </a:graphic>
      </p:graphicFrame>
      <p:pic>
        <p:nvPicPr>
          <p:cNvPr id="7" name="Picture 6" descr="Text&#10;&#10;Description automatically generated with low confidence">
            <a:extLst>
              <a:ext uri="{FF2B5EF4-FFF2-40B4-BE49-F238E27FC236}">
                <a16:creationId xmlns:a16="http://schemas.microsoft.com/office/drawing/2014/main" id="{A220DB28-F8AD-3A4E-8E2E-D2CF95AF496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924897" y="1303356"/>
            <a:ext cx="4071256" cy="799810"/>
          </a:xfrm>
          <a:prstGeom prst="rect">
            <a:avLst/>
          </a:prstGeom>
        </p:spPr>
      </p:pic>
      <p:sp>
        <p:nvSpPr>
          <p:cNvPr id="8" name="Title 6">
            <a:extLst>
              <a:ext uri="{FF2B5EF4-FFF2-40B4-BE49-F238E27FC236}">
                <a16:creationId xmlns:a16="http://schemas.microsoft.com/office/drawing/2014/main" id="{F7EC2BAA-A00A-4ADC-AC6D-5EB1D61B8974}"/>
              </a:ext>
            </a:extLst>
          </p:cNvPr>
          <p:cNvSpPr txBox="1">
            <a:spLocks/>
          </p:cNvSpPr>
          <p:nvPr/>
        </p:nvSpPr>
        <p:spPr>
          <a:xfrm>
            <a:off x="336755" y="324262"/>
            <a:ext cx="11518490" cy="618101"/>
          </a:xfrm>
          <a:prstGeom prst="rect">
            <a:avLst/>
          </a:prstGeom>
        </p:spPr>
        <p:txBody>
          <a:bodyPr/>
          <a:lstStyle>
            <a:lvl1pPr algn="l" defTabSz="914400" rtl="0" eaLnBrk="1" latinLnBrk="0" hangingPunct="1">
              <a:lnSpc>
                <a:spcPct val="90000"/>
              </a:lnSpc>
              <a:spcBef>
                <a:spcPct val="0"/>
              </a:spcBef>
              <a:buNone/>
              <a:defRPr sz="4000" b="1" i="0" kern="1200">
                <a:solidFill>
                  <a:srgbClr val="39304C"/>
                </a:solidFill>
                <a:latin typeface="Glory" pitchFamily="2" charset="77"/>
                <a:ea typeface="+mj-ea"/>
                <a:cs typeface="+mj-cs"/>
              </a:defRPr>
            </a:lvl1pPr>
          </a:lstStyle>
          <a:p>
            <a:pPr marL="722630" indent="-722630">
              <a:spcAft>
                <a:spcPts val="1800"/>
              </a:spcAft>
            </a:pPr>
            <a:r>
              <a:rPr lang="en-US" sz="2800" dirty="0">
                <a:solidFill>
                  <a:srgbClr val="E84141"/>
                </a:solidFill>
                <a:latin typeface="Calibri" panose="020F0502020204030204" pitchFamily="34" charset="0"/>
                <a:ea typeface="Calibri" panose="020F0502020204030204" pitchFamily="34" charset="0"/>
                <a:cs typeface="Courier" pitchFamily="2" charset="0"/>
              </a:rPr>
              <a:t>20.1 </a:t>
            </a:r>
            <a:r>
              <a:rPr lang="en-US" sz="2800" dirty="0">
                <a:solidFill>
                  <a:srgbClr val="1E4783"/>
                </a:solidFill>
                <a:latin typeface="Calibri" panose="020F0502020204030204" pitchFamily="34" charset="0"/>
                <a:ea typeface="Calibri" panose="020F0502020204030204" pitchFamily="34" charset="0"/>
                <a:cs typeface="Courier" pitchFamily="2" charset="0"/>
              </a:rPr>
              <a:t>Describe the different types of settlement in Ireland through time. </a:t>
            </a:r>
            <a:endParaRPr lang="en-IE" sz="2800" dirty="0">
              <a:latin typeface="Muli" pitchFamily="2" charset="77"/>
              <a:ea typeface="Calibri" panose="020F0502020204030204" pitchFamily="34" charset="0"/>
              <a:cs typeface="Courier" pitchFamily="2" charset="0"/>
            </a:endParaRPr>
          </a:p>
        </p:txBody>
      </p:sp>
    </p:spTree>
    <p:extLst>
      <p:ext uri="{BB962C8B-B14F-4D97-AF65-F5344CB8AC3E}">
        <p14:creationId xmlns:p14="http://schemas.microsoft.com/office/powerpoint/2010/main" val="24451819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6">
            <a:extLst>
              <a:ext uri="{FF2B5EF4-FFF2-40B4-BE49-F238E27FC236}">
                <a16:creationId xmlns:a16="http://schemas.microsoft.com/office/drawing/2014/main" id="{5F3A3C56-337E-C149-B200-1DE8C8B62E3C}"/>
              </a:ext>
            </a:extLst>
          </p:cNvPr>
          <p:cNvSpPr txBox="1">
            <a:spLocks/>
          </p:cNvSpPr>
          <p:nvPr/>
        </p:nvSpPr>
        <p:spPr>
          <a:xfrm>
            <a:off x="463296" y="365125"/>
            <a:ext cx="10515600" cy="618101"/>
          </a:xfrm>
          <a:prstGeom prst="rect">
            <a:avLst/>
          </a:prstGeom>
        </p:spPr>
        <p:txBody>
          <a:bodyPr/>
          <a:lstStyle>
            <a:lvl1pPr algn="l" defTabSz="914400" rtl="0" eaLnBrk="1" latinLnBrk="0" hangingPunct="1">
              <a:lnSpc>
                <a:spcPct val="90000"/>
              </a:lnSpc>
              <a:spcBef>
                <a:spcPct val="0"/>
              </a:spcBef>
              <a:buNone/>
              <a:defRPr sz="4000" b="1" i="0" kern="1200">
                <a:solidFill>
                  <a:srgbClr val="39304C"/>
                </a:solidFill>
                <a:latin typeface="Glory" pitchFamily="2" charset="77"/>
                <a:ea typeface="+mj-ea"/>
                <a:cs typeface="+mj-cs"/>
              </a:defRPr>
            </a:lvl1pPr>
          </a:lstStyle>
          <a:p>
            <a:pPr lvl="0">
              <a:defRPr/>
            </a:pPr>
            <a:endParaRPr kumimoji="0" lang="en-US" sz="4000" b="1" i="0" u="none" strike="noStrike" kern="1200" cap="none" spc="0" normalizeH="0" baseline="0" noProof="0" dirty="0">
              <a:ln>
                <a:noFill/>
              </a:ln>
              <a:solidFill>
                <a:srgbClr val="1E4783"/>
              </a:solidFill>
              <a:effectLst/>
              <a:uLnTx/>
              <a:uFillTx/>
              <a:latin typeface="Calibri" panose="020F0502020204030204"/>
              <a:ea typeface="+mj-ea"/>
              <a:cs typeface="+mj-cs"/>
            </a:endParaRPr>
          </a:p>
        </p:txBody>
      </p:sp>
      <p:graphicFrame>
        <p:nvGraphicFramePr>
          <p:cNvPr id="8" name="Table 7">
            <a:extLst>
              <a:ext uri="{FF2B5EF4-FFF2-40B4-BE49-F238E27FC236}">
                <a16:creationId xmlns:a16="http://schemas.microsoft.com/office/drawing/2014/main" id="{D5A336F4-23B1-544F-8673-B2DB851853F3}"/>
              </a:ext>
            </a:extLst>
          </p:cNvPr>
          <p:cNvGraphicFramePr>
            <a:graphicFrameLocks noGrp="1"/>
          </p:cNvGraphicFramePr>
          <p:nvPr>
            <p:extLst>
              <p:ext uri="{D42A27DB-BD31-4B8C-83A1-F6EECF244321}">
                <p14:modId xmlns:p14="http://schemas.microsoft.com/office/powerpoint/2010/main" val="3955343355"/>
              </p:ext>
            </p:extLst>
          </p:nvPr>
        </p:nvGraphicFramePr>
        <p:xfrm>
          <a:off x="1967076" y="1645269"/>
          <a:ext cx="7964431" cy="1803984"/>
        </p:xfrm>
        <a:graphic>
          <a:graphicData uri="http://schemas.openxmlformats.org/drawingml/2006/table">
            <a:tbl>
              <a:tblPr firstRow="1" bandRow="1">
                <a:tableStyleId>{21E4AEA4-8DFA-4A89-87EB-49C32662AFE0}</a:tableStyleId>
              </a:tblPr>
              <a:tblGrid>
                <a:gridCol w="7964431">
                  <a:extLst>
                    <a:ext uri="{9D8B030D-6E8A-4147-A177-3AD203B41FA5}">
                      <a16:colId xmlns:a16="http://schemas.microsoft.com/office/drawing/2014/main" val="222612161"/>
                    </a:ext>
                  </a:extLst>
                </a:gridCol>
              </a:tblGrid>
              <a:tr h="0">
                <a:tc>
                  <a:txBody>
                    <a:bodyPr/>
                    <a:lstStyle/>
                    <a:p>
                      <a:pPr algn="l"/>
                      <a:r>
                        <a:rPr lang="en-US" sz="2000" b="1" dirty="0">
                          <a:latin typeface="Calibri" panose="020F0502020204030204" pitchFamily="34" charset="0"/>
                          <a:cs typeface="Calibri" panose="020F0502020204030204" pitchFamily="34" charset="0"/>
                        </a:rPr>
                        <a:t>Higher-order questions 3</a:t>
                      </a:r>
                      <a:endParaRPr lang="en-US" sz="2000" b="1" i="0" dirty="0">
                        <a:latin typeface="Calibri" panose="020F0502020204030204" pitchFamily="34" charset="0"/>
                        <a:cs typeface="Calibri" panose="020F0502020204030204" pitchFamily="34" charset="0"/>
                      </a:endParaRPr>
                    </a:p>
                  </a:txBody>
                  <a:tcPr marL="75570" marR="75570"/>
                </a:tc>
                <a:extLst>
                  <a:ext uri="{0D108BD9-81ED-4DB2-BD59-A6C34878D82A}">
                    <a16:rowId xmlns:a16="http://schemas.microsoft.com/office/drawing/2014/main" val="1451609641"/>
                  </a:ext>
                </a:extLst>
              </a:tr>
              <a:tr h="383832">
                <a:tc>
                  <a:txBody>
                    <a:bodyPr/>
                    <a:lstStyle/>
                    <a:p>
                      <a:pPr marL="447675" indent="-447675"/>
                      <a:r>
                        <a:rPr lang="en-US" sz="1800" b="0" dirty="0">
                          <a:solidFill>
                            <a:schemeClr val="tx1"/>
                          </a:solidFill>
                          <a:latin typeface="Calibri" panose="020F0502020204030204" pitchFamily="34" charset="0"/>
                          <a:cs typeface="Calibri" panose="020F0502020204030204" pitchFamily="34" charset="0"/>
                        </a:rPr>
                        <a:t>1.	Research the history of plantations in Ireland in your History textbook. Why did the plantations occur?</a:t>
                      </a:r>
                      <a:endParaRPr lang="en-US" sz="1800" b="0" i="0" dirty="0">
                        <a:solidFill>
                          <a:schemeClr val="tx1"/>
                        </a:solidFill>
                        <a:latin typeface="Calibri" panose="020F0502020204030204" pitchFamily="34" charset="0"/>
                        <a:cs typeface="Calibri" panose="020F0502020204030204" pitchFamily="34" charset="0"/>
                      </a:endParaRPr>
                    </a:p>
                  </a:txBody>
                  <a:tcPr marL="75570" marR="75570"/>
                </a:tc>
                <a:extLst>
                  <a:ext uri="{0D108BD9-81ED-4DB2-BD59-A6C34878D82A}">
                    <a16:rowId xmlns:a16="http://schemas.microsoft.com/office/drawing/2014/main" val="4017682352"/>
                  </a:ext>
                </a:extLst>
              </a:tr>
              <a:tr h="383832">
                <a:tc>
                  <a:txBody>
                    <a:bodyPr/>
                    <a:lstStyle/>
                    <a:p>
                      <a:pPr marL="447675" marR="0" lvl="0" indent="-447675" algn="l" defTabSz="914400" rtl="0" eaLnBrk="1" fontAlgn="auto" latinLnBrk="0" hangingPunct="1">
                        <a:lnSpc>
                          <a:spcPct val="100000"/>
                        </a:lnSpc>
                        <a:spcBef>
                          <a:spcPts val="0"/>
                        </a:spcBef>
                        <a:spcAft>
                          <a:spcPts val="0"/>
                        </a:spcAft>
                        <a:buClrTx/>
                        <a:buSzTx/>
                        <a:buFontTx/>
                        <a:buNone/>
                        <a:tabLst/>
                        <a:defRPr/>
                      </a:pPr>
                      <a:r>
                        <a:rPr lang="en-US" sz="1800" b="0" dirty="0">
                          <a:solidFill>
                            <a:schemeClr val="tx1"/>
                          </a:solidFill>
                          <a:latin typeface="Calibri" panose="020F0502020204030204" pitchFamily="34" charset="0"/>
                          <a:cs typeface="Calibri" panose="020F0502020204030204" pitchFamily="34" charset="0"/>
                        </a:rPr>
                        <a:t>2.</a:t>
                      </a:r>
                      <a:r>
                        <a:rPr lang="en-US" sz="1800" b="0" kern="1200" dirty="0">
                          <a:solidFill>
                            <a:schemeClr val="tx1"/>
                          </a:solidFill>
                          <a:latin typeface="Calibri" panose="020F0502020204030204" pitchFamily="34" charset="0"/>
                          <a:ea typeface="+mn-ea"/>
                          <a:cs typeface="Calibri" panose="020F0502020204030204" pitchFamily="34" charset="0"/>
                        </a:rPr>
                        <a:t>	</a:t>
                      </a:r>
                      <a:r>
                        <a:rPr lang="en-US" sz="1800" b="0" dirty="0">
                          <a:solidFill>
                            <a:schemeClr val="tx1"/>
                          </a:solidFill>
                          <a:latin typeface="Calibri" panose="020F0502020204030204" pitchFamily="34" charset="0"/>
                          <a:cs typeface="Calibri" panose="020F0502020204030204" pitchFamily="34" charset="0"/>
                        </a:rPr>
                        <a:t>What is the origin of your nearest town?</a:t>
                      </a:r>
                      <a:endParaRPr lang="en-US" sz="1800" b="0" kern="1200" dirty="0">
                        <a:solidFill>
                          <a:schemeClr val="tx1"/>
                        </a:solidFill>
                        <a:latin typeface="Calibri" panose="020F0502020204030204" pitchFamily="34" charset="0"/>
                        <a:ea typeface="+mn-ea"/>
                        <a:cs typeface="Calibri" panose="020F0502020204030204" pitchFamily="34" charset="0"/>
                      </a:endParaRPr>
                    </a:p>
                  </a:txBody>
                  <a:tcPr marL="75570" marR="75570"/>
                </a:tc>
                <a:extLst>
                  <a:ext uri="{0D108BD9-81ED-4DB2-BD59-A6C34878D82A}">
                    <a16:rowId xmlns:a16="http://schemas.microsoft.com/office/drawing/2014/main" val="3326383217"/>
                  </a:ext>
                </a:extLst>
              </a:tr>
              <a:tr h="383832">
                <a:tc>
                  <a:txBody>
                    <a:bodyPr/>
                    <a:lstStyle/>
                    <a:p>
                      <a:pPr marL="447675" indent="-447675"/>
                      <a:r>
                        <a:rPr lang="en-US" sz="1800" b="0" dirty="0">
                          <a:solidFill>
                            <a:schemeClr val="tx1"/>
                          </a:solidFill>
                          <a:latin typeface="Calibri" panose="020F0502020204030204" pitchFamily="34" charset="0"/>
                          <a:cs typeface="Calibri" panose="020F0502020204030204" pitchFamily="34" charset="0"/>
                        </a:rPr>
                        <a:t>3.	Why are there fewer towns west of the River Shannon?</a:t>
                      </a:r>
                      <a:endParaRPr lang="en-US" sz="1800" b="0" i="0" dirty="0">
                        <a:solidFill>
                          <a:schemeClr val="tx1"/>
                        </a:solidFill>
                        <a:latin typeface="Calibri" panose="020F0502020204030204" pitchFamily="34" charset="0"/>
                        <a:cs typeface="Calibri" panose="020F0502020204030204" pitchFamily="34" charset="0"/>
                      </a:endParaRPr>
                    </a:p>
                  </a:txBody>
                  <a:tcPr marL="75570" marR="75570"/>
                </a:tc>
                <a:extLst>
                  <a:ext uri="{0D108BD9-81ED-4DB2-BD59-A6C34878D82A}">
                    <a16:rowId xmlns:a16="http://schemas.microsoft.com/office/drawing/2014/main" val="173032511"/>
                  </a:ext>
                </a:extLst>
              </a:tr>
            </a:tbl>
          </a:graphicData>
        </a:graphic>
      </p:graphicFrame>
      <p:sp>
        <p:nvSpPr>
          <p:cNvPr id="5" name="Title 6">
            <a:extLst>
              <a:ext uri="{FF2B5EF4-FFF2-40B4-BE49-F238E27FC236}">
                <a16:creationId xmlns:a16="http://schemas.microsoft.com/office/drawing/2014/main" id="{490EB9B0-CF79-455C-B819-E75B9385491B}"/>
              </a:ext>
            </a:extLst>
          </p:cNvPr>
          <p:cNvSpPr txBox="1">
            <a:spLocks/>
          </p:cNvSpPr>
          <p:nvPr/>
        </p:nvSpPr>
        <p:spPr>
          <a:xfrm>
            <a:off x="336755" y="324262"/>
            <a:ext cx="11518490" cy="618101"/>
          </a:xfrm>
          <a:prstGeom prst="rect">
            <a:avLst/>
          </a:prstGeom>
        </p:spPr>
        <p:txBody>
          <a:bodyPr/>
          <a:lstStyle>
            <a:lvl1pPr algn="l" defTabSz="914400" rtl="0" eaLnBrk="1" latinLnBrk="0" hangingPunct="1">
              <a:lnSpc>
                <a:spcPct val="90000"/>
              </a:lnSpc>
              <a:spcBef>
                <a:spcPct val="0"/>
              </a:spcBef>
              <a:buNone/>
              <a:defRPr sz="4000" b="1" i="0" kern="1200">
                <a:solidFill>
                  <a:srgbClr val="39304C"/>
                </a:solidFill>
                <a:latin typeface="Glory" pitchFamily="2" charset="77"/>
                <a:ea typeface="+mj-ea"/>
                <a:cs typeface="+mj-cs"/>
              </a:defRPr>
            </a:lvl1pPr>
          </a:lstStyle>
          <a:p>
            <a:pPr marL="722630" indent="-722630">
              <a:spcAft>
                <a:spcPts val="1800"/>
              </a:spcAft>
            </a:pPr>
            <a:r>
              <a:rPr lang="en-US" sz="2800" dirty="0">
                <a:solidFill>
                  <a:srgbClr val="E84141"/>
                </a:solidFill>
                <a:latin typeface="Calibri" panose="020F0502020204030204" pitchFamily="34" charset="0"/>
                <a:ea typeface="Calibri" panose="020F0502020204030204" pitchFamily="34" charset="0"/>
                <a:cs typeface="Courier" pitchFamily="2" charset="0"/>
              </a:rPr>
              <a:t>20.1 </a:t>
            </a:r>
            <a:r>
              <a:rPr lang="en-US" sz="2800" dirty="0">
                <a:solidFill>
                  <a:srgbClr val="1E4783"/>
                </a:solidFill>
                <a:latin typeface="Calibri" panose="020F0502020204030204" pitchFamily="34" charset="0"/>
                <a:ea typeface="Calibri" panose="020F0502020204030204" pitchFamily="34" charset="0"/>
                <a:cs typeface="Courier" pitchFamily="2" charset="0"/>
              </a:rPr>
              <a:t>Describe the different types of settlement in Ireland through time. </a:t>
            </a:r>
            <a:endParaRPr lang="en-IE" sz="2800" dirty="0">
              <a:latin typeface="Muli" pitchFamily="2" charset="77"/>
              <a:ea typeface="Calibri" panose="020F0502020204030204" pitchFamily="34" charset="0"/>
              <a:cs typeface="Courier" pitchFamily="2" charset="0"/>
            </a:endParaRPr>
          </a:p>
        </p:txBody>
      </p:sp>
    </p:spTree>
    <p:extLst>
      <p:ext uri="{BB962C8B-B14F-4D97-AF65-F5344CB8AC3E}">
        <p14:creationId xmlns:p14="http://schemas.microsoft.com/office/powerpoint/2010/main" val="16472008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6">
            <a:extLst>
              <a:ext uri="{FF2B5EF4-FFF2-40B4-BE49-F238E27FC236}">
                <a16:creationId xmlns:a16="http://schemas.microsoft.com/office/drawing/2014/main" id="{EC0A58A4-69DE-C54D-978F-291A379DE7C9}"/>
              </a:ext>
            </a:extLst>
          </p:cNvPr>
          <p:cNvSpPr txBox="1">
            <a:spLocks/>
          </p:cNvSpPr>
          <p:nvPr/>
        </p:nvSpPr>
        <p:spPr>
          <a:xfrm>
            <a:off x="432000" y="360000"/>
            <a:ext cx="10515600" cy="618101"/>
          </a:xfrm>
          <a:prstGeom prst="rect">
            <a:avLst/>
          </a:prstGeom>
        </p:spPr>
        <p:txBody>
          <a:bodyPr/>
          <a:lstStyle>
            <a:lvl1pPr algn="l" defTabSz="914400" rtl="0" eaLnBrk="1" latinLnBrk="0" hangingPunct="1">
              <a:lnSpc>
                <a:spcPct val="90000"/>
              </a:lnSpc>
              <a:spcBef>
                <a:spcPct val="0"/>
              </a:spcBef>
              <a:buNone/>
              <a:defRPr sz="4000" b="1" i="0" kern="1200">
                <a:solidFill>
                  <a:srgbClr val="39304C"/>
                </a:solidFill>
                <a:latin typeface="Glory" pitchFamily="2" charset="77"/>
                <a:ea typeface="+mj-ea"/>
                <a:cs typeface="+mj-cs"/>
              </a:defRPr>
            </a:lvl1pPr>
          </a:lstStyle>
          <a:p>
            <a:r>
              <a:rPr lang="en-US" sz="3200" dirty="0">
                <a:solidFill>
                  <a:srgbClr val="1E4783"/>
                </a:solidFill>
                <a:latin typeface="+mn-lt"/>
              </a:rPr>
              <a:t>Keyword connections</a:t>
            </a:r>
          </a:p>
        </p:txBody>
      </p:sp>
      <p:pic>
        <p:nvPicPr>
          <p:cNvPr id="5" name="Picture 4" descr="Graphical user interface&#10;&#10;Description automatically generated">
            <a:extLst>
              <a:ext uri="{FF2B5EF4-FFF2-40B4-BE49-F238E27FC236}">
                <a16:creationId xmlns:a16="http://schemas.microsoft.com/office/drawing/2014/main" id="{D5460F9E-6DA1-4AF0-0B16-45C3250639AC}"/>
              </a:ext>
            </a:extLst>
          </p:cNvPr>
          <p:cNvPicPr>
            <a:picLocks noChangeAspect="1"/>
          </p:cNvPicPr>
          <p:nvPr/>
        </p:nvPicPr>
        <p:blipFill>
          <a:blip r:embed="rId2"/>
          <a:stretch>
            <a:fillRect/>
          </a:stretch>
        </p:blipFill>
        <p:spPr>
          <a:xfrm>
            <a:off x="627679" y="1909421"/>
            <a:ext cx="11156647" cy="2392887"/>
          </a:xfrm>
          <a:prstGeom prst="rect">
            <a:avLst/>
          </a:prstGeom>
        </p:spPr>
      </p:pic>
    </p:spTree>
    <p:extLst>
      <p:ext uri="{BB962C8B-B14F-4D97-AF65-F5344CB8AC3E}">
        <p14:creationId xmlns:p14="http://schemas.microsoft.com/office/powerpoint/2010/main" val="13305625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12"/>
          <p:cNvSpPr/>
          <p:nvPr/>
        </p:nvSpPr>
        <p:spPr>
          <a:xfrm>
            <a:off x="0" y="1"/>
            <a:ext cx="12192000" cy="5881510"/>
          </a:xfrm>
          <a:prstGeom prst="rect">
            <a:avLst/>
          </a:prstGeom>
          <a:solidFill>
            <a:srgbClr val="FFDE3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59" name="Google Shape;159;p12"/>
          <p:cNvSpPr txBox="1"/>
          <p:nvPr/>
        </p:nvSpPr>
        <p:spPr>
          <a:xfrm>
            <a:off x="463296" y="2322655"/>
            <a:ext cx="10515600" cy="618101"/>
          </a:xfrm>
          <a:prstGeom prst="rect">
            <a:avLst/>
          </a:prstGeom>
          <a:noFill/>
          <a:ln>
            <a:noFill/>
          </a:ln>
        </p:spPr>
        <p:txBody>
          <a:bodyPr spcFirstLastPara="1" wrap="square" lIns="91425" tIns="45700" rIns="91425" bIns="45700" anchor="t" anchorCtr="0">
            <a:noAutofit/>
          </a:bodyPr>
          <a:lstStyle/>
          <a:p>
            <a:r>
              <a:rPr lang="en-US" sz="2000" b="1" dirty="0">
                <a:solidFill>
                  <a:srgbClr val="1E4783"/>
                </a:solidFill>
                <a:latin typeface="Calibri" panose="020F0502020204030204" pitchFamily="34" charset="0"/>
                <a:cs typeface="Calibri" panose="020F0502020204030204" pitchFamily="34" charset="0"/>
              </a:rPr>
              <a:t>Go to Section 20.1 on page 106 of your Skills Book.</a:t>
            </a:r>
          </a:p>
        </p:txBody>
      </p:sp>
      <p:sp>
        <p:nvSpPr>
          <p:cNvPr id="5" name="Title 6">
            <a:extLst>
              <a:ext uri="{FF2B5EF4-FFF2-40B4-BE49-F238E27FC236}">
                <a16:creationId xmlns:a16="http://schemas.microsoft.com/office/drawing/2014/main" id="{CF248D1C-EDD5-4D8C-BB95-1E35C8B8C51F}"/>
              </a:ext>
            </a:extLst>
          </p:cNvPr>
          <p:cNvSpPr txBox="1">
            <a:spLocks/>
          </p:cNvSpPr>
          <p:nvPr/>
        </p:nvSpPr>
        <p:spPr>
          <a:xfrm>
            <a:off x="336755" y="324262"/>
            <a:ext cx="11518490" cy="618101"/>
          </a:xfrm>
          <a:prstGeom prst="rect">
            <a:avLst/>
          </a:prstGeom>
        </p:spPr>
        <p:txBody>
          <a:bodyPr/>
          <a:lstStyle>
            <a:lvl1pPr algn="l" defTabSz="914400" rtl="0" eaLnBrk="1" latinLnBrk="0" hangingPunct="1">
              <a:lnSpc>
                <a:spcPct val="90000"/>
              </a:lnSpc>
              <a:spcBef>
                <a:spcPct val="0"/>
              </a:spcBef>
              <a:buNone/>
              <a:defRPr sz="4000" b="1" i="0" kern="1200">
                <a:solidFill>
                  <a:srgbClr val="39304C"/>
                </a:solidFill>
                <a:latin typeface="Glory" pitchFamily="2" charset="77"/>
                <a:ea typeface="+mj-ea"/>
                <a:cs typeface="+mj-cs"/>
              </a:defRPr>
            </a:lvl1pPr>
          </a:lstStyle>
          <a:p>
            <a:pPr marL="722630" indent="-722630">
              <a:spcAft>
                <a:spcPts val="1800"/>
              </a:spcAft>
            </a:pPr>
            <a:r>
              <a:rPr lang="en-US" sz="2800" dirty="0">
                <a:solidFill>
                  <a:srgbClr val="E84141"/>
                </a:solidFill>
                <a:latin typeface="Calibri" panose="020F0502020204030204" pitchFamily="34" charset="0"/>
                <a:ea typeface="Calibri" panose="020F0502020204030204" pitchFamily="34" charset="0"/>
                <a:cs typeface="Courier" pitchFamily="2" charset="0"/>
              </a:rPr>
              <a:t>20.1 </a:t>
            </a:r>
            <a:r>
              <a:rPr lang="en-US" sz="2800" dirty="0">
                <a:solidFill>
                  <a:srgbClr val="1E4783"/>
                </a:solidFill>
                <a:latin typeface="Calibri" panose="020F0502020204030204" pitchFamily="34" charset="0"/>
                <a:ea typeface="Calibri" panose="020F0502020204030204" pitchFamily="34" charset="0"/>
                <a:cs typeface="Courier" pitchFamily="2" charset="0"/>
              </a:rPr>
              <a:t>Describe the different types of settlement in Ireland through time. </a:t>
            </a:r>
            <a:endParaRPr lang="en-IE" sz="2800" dirty="0">
              <a:latin typeface="Muli" pitchFamily="2" charset="77"/>
              <a:ea typeface="Calibri" panose="020F0502020204030204" pitchFamily="34" charset="0"/>
              <a:cs typeface="Courier" pitchFamily="2" charset="0"/>
            </a:endParaRPr>
          </a:p>
        </p:txBody>
      </p:sp>
    </p:spTree>
    <p:extLst>
      <p:ext uri="{BB962C8B-B14F-4D97-AF65-F5344CB8AC3E}">
        <p14:creationId xmlns:p14="http://schemas.microsoft.com/office/powerpoint/2010/main" val="33880820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8CBC505-41AA-4A36-B54C-3CA2DEC96BC0}"/>
              </a:ext>
            </a:extLst>
          </p:cNvPr>
          <p:cNvSpPr txBox="1"/>
          <p:nvPr/>
        </p:nvSpPr>
        <p:spPr>
          <a:xfrm>
            <a:off x="117207" y="732765"/>
            <a:ext cx="6519568" cy="2893100"/>
          </a:xfrm>
          <a:prstGeom prst="rect">
            <a:avLst/>
          </a:prstGeom>
          <a:noFill/>
        </p:spPr>
        <p:txBody>
          <a:bodyPr wrap="square">
            <a:spAutoFit/>
          </a:bodyPr>
          <a:lstStyle/>
          <a:p>
            <a:pPr algn="l"/>
            <a:r>
              <a:rPr lang="en-IE" sz="2000" b="0" i="0" u="none" strike="noStrike" baseline="0">
                <a:solidFill>
                  <a:srgbClr val="1E4783"/>
                </a:solidFill>
              </a:rPr>
              <a:t>‘Settlement pattern’ is the name given to the shape or appearance that a settlement takes on the landscape.</a:t>
            </a:r>
          </a:p>
          <a:p>
            <a:pPr algn="l"/>
            <a:endParaRPr lang="en-IE" sz="2000" b="0" i="0" u="none" strike="noStrike" baseline="0">
              <a:solidFill>
                <a:srgbClr val="1E4783"/>
              </a:solidFill>
            </a:endParaRPr>
          </a:p>
          <a:p>
            <a:pPr algn="l"/>
            <a:r>
              <a:rPr lang="en-IE" sz="2400" b="1" i="0" u="none" strike="noStrike" baseline="0">
                <a:solidFill>
                  <a:srgbClr val="1E4783"/>
                </a:solidFill>
              </a:rPr>
              <a:t>Absence of settlement</a:t>
            </a:r>
          </a:p>
          <a:p>
            <a:pPr algn="l"/>
            <a:endParaRPr lang="en-IE" sz="1800" b="1" i="0" u="none" strike="noStrike" baseline="0">
              <a:solidFill>
                <a:srgbClr val="1E4783"/>
              </a:solidFill>
            </a:endParaRPr>
          </a:p>
          <a:p>
            <a:pPr marL="342900" indent="-342900" algn="l">
              <a:buClr>
                <a:srgbClr val="E84141"/>
              </a:buClr>
              <a:buFont typeface="Arial" panose="020B0604020202020204" pitchFamily="34" charset="0"/>
              <a:buChar char="•"/>
            </a:pPr>
            <a:r>
              <a:rPr lang="en-IE" sz="2000" b="0" i="0" u="none" strike="noStrike" baseline="0">
                <a:solidFill>
                  <a:srgbClr val="1E4783"/>
                </a:solidFill>
              </a:rPr>
              <a:t>Over a wide area – more than 2 km</a:t>
            </a:r>
            <a:r>
              <a:rPr lang="en-IE" sz="2000" b="0" i="0" u="none" strike="noStrike" baseline="30000">
                <a:solidFill>
                  <a:srgbClr val="1E4783"/>
                </a:solidFill>
              </a:rPr>
              <a:t>2</a:t>
            </a:r>
          </a:p>
          <a:p>
            <a:pPr marL="360000" indent="-342900" algn="l">
              <a:buClr>
                <a:srgbClr val="E84141"/>
              </a:buClr>
              <a:buFont typeface="Arial" panose="020B0604020202020204" pitchFamily="34" charset="0"/>
              <a:buChar char="•"/>
            </a:pPr>
            <a:r>
              <a:rPr lang="en-IE" sz="2000" b="0" i="0" u="none" strike="noStrike" baseline="0">
                <a:solidFill>
                  <a:srgbClr val="1E4783"/>
                </a:solidFill>
              </a:rPr>
              <a:t>May be due to poor soil quality, poor drainage, high</a:t>
            </a:r>
          </a:p>
          <a:p>
            <a:pPr marL="360000" lvl="1">
              <a:buClr>
                <a:srgbClr val="E84141"/>
              </a:buClr>
            </a:pPr>
            <a:r>
              <a:rPr lang="en-IE" sz="2000" b="0" i="0" u="none" strike="noStrike" baseline="0">
                <a:solidFill>
                  <a:srgbClr val="1E4783"/>
                </a:solidFill>
              </a:rPr>
              <a:t>altitude, lack of access or distance from nucleated</a:t>
            </a:r>
          </a:p>
          <a:p>
            <a:pPr marL="360000" lvl="1">
              <a:buClr>
                <a:srgbClr val="E84141"/>
              </a:buClr>
            </a:pPr>
            <a:r>
              <a:rPr lang="en-IE" sz="2000" b="0" i="0" u="none" strike="noStrike" baseline="0">
                <a:solidFill>
                  <a:srgbClr val="1E4783"/>
                </a:solidFill>
              </a:rPr>
              <a:t>settlements and their services</a:t>
            </a:r>
            <a:endParaRPr lang="en-IE" sz="2000" dirty="0">
              <a:solidFill>
                <a:srgbClr val="1E4783"/>
              </a:solidFill>
            </a:endParaRPr>
          </a:p>
        </p:txBody>
      </p:sp>
      <p:sp>
        <p:nvSpPr>
          <p:cNvPr id="8" name="TextBox 7">
            <a:extLst>
              <a:ext uri="{FF2B5EF4-FFF2-40B4-BE49-F238E27FC236}">
                <a16:creationId xmlns:a16="http://schemas.microsoft.com/office/drawing/2014/main" id="{FF5BBEBE-8F8B-42E5-98D0-E1F4E38E0E00}"/>
              </a:ext>
            </a:extLst>
          </p:cNvPr>
          <p:cNvSpPr txBox="1"/>
          <p:nvPr/>
        </p:nvSpPr>
        <p:spPr>
          <a:xfrm>
            <a:off x="379769" y="107258"/>
            <a:ext cx="11345199" cy="523220"/>
          </a:xfrm>
          <a:prstGeom prst="rect">
            <a:avLst/>
          </a:prstGeom>
          <a:noFill/>
        </p:spPr>
        <p:txBody>
          <a:bodyPr wrap="square">
            <a:spAutoFit/>
          </a:bodyPr>
          <a:lstStyle/>
          <a:p>
            <a:pPr marL="719138" indent="-719138">
              <a:spcAft>
                <a:spcPts val="1800"/>
              </a:spcAft>
              <a:buClr>
                <a:srgbClr val="3F3153"/>
              </a:buClr>
              <a:buSzPct val="80000"/>
            </a:pPr>
            <a:r>
              <a:rPr lang="en-US" sz="2800" b="1">
                <a:solidFill>
                  <a:srgbClr val="E84141"/>
                </a:solidFill>
                <a:latin typeface="Calibri" panose="020F0502020204030204" pitchFamily="34" charset="0"/>
                <a:cs typeface="Calibri" panose="020F0502020204030204" pitchFamily="34" charset="0"/>
              </a:rPr>
              <a:t>20.2</a:t>
            </a:r>
            <a:r>
              <a:rPr lang="en-US" sz="2800" b="1">
                <a:solidFill>
                  <a:srgbClr val="1E4783"/>
                </a:solidFill>
                <a:latin typeface="Calibri" panose="020F0502020204030204" pitchFamily="34" charset="0"/>
                <a:cs typeface="Calibri" panose="020F0502020204030204" pitchFamily="34" charset="0"/>
              </a:rPr>
              <a:t> Describe and explain the different types of rural settlement patterns. </a:t>
            </a:r>
            <a:endParaRPr lang="en-US" sz="2800" b="1" dirty="0">
              <a:solidFill>
                <a:srgbClr val="1E4783"/>
              </a:solidFill>
              <a:latin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48AAFEEA-7994-447E-88E1-A3961690FB4B}"/>
              </a:ext>
            </a:extLst>
          </p:cNvPr>
          <p:cNvPicPr>
            <a:picLocks noChangeAspect="1"/>
          </p:cNvPicPr>
          <p:nvPr/>
        </p:nvPicPr>
        <p:blipFill>
          <a:blip r:embed="rId2"/>
          <a:stretch>
            <a:fillRect/>
          </a:stretch>
        </p:blipFill>
        <p:spPr>
          <a:xfrm>
            <a:off x="7101626" y="1896210"/>
            <a:ext cx="4092400" cy="3065579"/>
          </a:xfrm>
          <a:prstGeom prst="rect">
            <a:avLst/>
          </a:prstGeom>
        </p:spPr>
      </p:pic>
    </p:spTree>
    <p:extLst>
      <p:ext uri="{BB962C8B-B14F-4D97-AF65-F5344CB8AC3E}">
        <p14:creationId xmlns:p14="http://schemas.microsoft.com/office/powerpoint/2010/main" val="145430751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8CBC505-41AA-4A36-B54C-3CA2DEC96BC0}"/>
              </a:ext>
            </a:extLst>
          </p:cNvPr>
          <p:cNvSpPr txBox="1"/>
          <p:nvPr/>
        </p:nvSpPr>
        <p:spPr>
          <a:xfrm>
            <a:off x="379769" y="1278455"/>
            <a:ext cx="6777776" cy="2677656"/>
          </a:xfrm>
          <a:prstGeom prst="rect">
            <a:avLst/>
          </a:prstGeom>
          <a:noFill/>
        </p:spPr>
        <p:txBody>
          <a:bodyPr wrap="square">
            <a:spAutoFit/>
          </a:bodyPr>
          <a:lstStyle/>
          <a:p>
            <a:pPr algn="l"/>
            <a:r>
              <a:rPr lang="en-IE" sz="2400" b="1" i="0" u="none" strike="noStrike" baseline="0" dirty="0">
                <a:solidFill>
                  <a:srgbClr val="1E4783"/>
                </a:solidFill>
              </a:rPr>
              <a:t>Dispersed settlement pattern</a:t>
            </a:r>
          </a:p>
          <a:p>
            <a:pPr algn="l"/>
            <a:endParaRPr lang="en-IE" sz="2400" b="1" i="0" u="none" strike="noStrike" baseline="0" dirty="0">
              <a:solidFill>
                <a:srgbClr val="1E4783"/>
              </a:solidFill>
            </a:endParaRPr>
          </a:p>
          <a:p>
            <a:pPr marL="342900" indent="-342900" algn="l">
              <a:spcAft>
                <a:spcPts val="600"/>
              </a:spcAft>
              <a:buClr>
                <a:srgbClr val="E84141"/>
              </a:buClr>
              <a:buFont typeface="Arial" panose="020B0604020202020204" pitchFamily="34" charset="0"/>
              <a:buChar char="•"/>
            </a:pPr>
            <a:r>
              <a:rPr lang="en-IE" sz="2000" b="0" i="0" u="none" strike="noStrike" baseline="0" dirty="0">
                <a:solidFill>
                  <a:srgbClr val="1E4783"/>
                </a:solidFill>
              </a:rPr>
              <a:t>Appears as individual houses, which are often farmsteads</a:t>
            </a:r>
          </a:p>
          <a:p>
            <a:pPr marL="342900" indent="-342900" algn="l">
              <a:spcAft>
                <a:spcPts val="600"/>
              </a:spcAft>
              <a:buClr>
                <a:srgbClr val="E84141"/>
              </a:buClr>
              <a:buFont typeface="Arial" panose="020B0604020202020204" pitchFamily="34" charset="0"/>
              <a:buChar char="•"/>
            </a:pPr>
            <a:r>
              <a:rPr lang="en-IE" sz="2000" b="0" i="0" u="none" strike="noStrike" baseline="0" dirty="0">
                <a:solidFill>
                  <a:srgbClr val="1E4783"/>
                </a:solidFill>
              </a:rPr>
              <a:t>The most common rural settlement pattern</a:t>
            </a:r>
          </a:p>
          <a:p>
            <a:pPr marL="342900" indent="-342900" algn="l">
              <a:spcAft>
                <a:spcPts val="600"/>
              </a:spcAft>
              <a:buClr>
                <a:srgbClr val="E84141"/>
              </a:buClr>
              <a:buFont typeface="Arial" panose="020B0604020202020204" pitchFamily="34" charset="0"/>
              <a:buChar char="•"/>
            </a:pPr>
            <a:r>
              <a:rPr lang="en-IE" sz="2000" b="0" i="0" u="none" strike="noStrike" baseline="0" dirty="0">
                <a:solidFill>
                  <a:srgbClr val="1E4783"/>
                </a:solidFill>
              </a:rPr>
              <a:t>The density of this settlement type depends on soil quality</a:t>
            </a:r>
          </a:p>
          <a:p>
            <a:pPr marL="342900" indent="-342900" algn="l">
              <a:spcAft>
                <a:spcPts val="600"/>
              </a:spcAft>
              <a:buClr>
                <a:srgbClr val="E84141"/>
              </a:buClr>
              <a:buFont typeface="Arial" panose="020B0604020202020204" pitchFamily="34" charset="0"/>
              <a:buChar char="•"/>
            </a:pPr>
            <a:r>
              <a:rPr lang="en-IE" sz="2000" b="0" i="0" u="none" strike="noStrike" baseline="0" dirty="0">
                <a:solidFill>
                  <a:srgbClr val="1E4783"/>
                </a:solidFill>
              </a:rPr>
              <a:t>drainage and aspect</a:t>
            </a:r>
          </a:p>
          <a:p>
            <a:pPr marL="342900" indent="-342900" algn="l">
              <a:spcAft>
                <a:spcPts val="600"/>
              </a:spcAft>
              <a:buClr>
                <a:srgbClr val="E84141"/>
              </a:buClr>
              <a:buFont typeface="Arial" panose="020B0604020202020204" pitchFamily="34" charset="0"/>
              <a:buChar char="•"/>
            </a:pPr>
            <a:r>
              <a:rPr lang="en-IE" sz="2000" b="0" i="0" u="none" strike="noStrike" baseline="0" dirty="0">
                <a:solidFill>
                  <a:srgbClr val="1E4783"/>
                </a:solidFill>
              </a:rPr>
              <a:t>May represent one-off housing</a:t>
            </a:r>
            <a:endParaRPr lang="en-IE" sz="2000" dirty="0">
              <a:solidFill>
                <a:srgbClr val="1E4783"/>
              </a:solidFill>
            </a:endParaRPr>
          </a:p>
        </p:txBody>
      </p:sp>
      <p:sp>
        <p:nvSpPr>
          <p:cNvPr id="8" name="TextBox 7">
            <a:extLst>
              <a:ext uri="{FF2B5EF4-FFF2-40B4-BE49-F238E27FC236}">
                <a16:creationId xmlns:a16="http://schemas.microsoft.com/office/drawing/2014/main" id="{FF5BBEBE-8F8B-42E5-98D0-E1F4E38E0E00}"/>
              </a:ext>
            </a:extLst>
          </p:cNvPr>
          <p:cNvSpPr txBox="1"/>
          <p:nvPr/>
        </p:nvSpPr>
        <p:spPr>
          <a:xfrm>
            <a:off x="379769" y="107258"/>
            <a:ext cx="11345199" cy="523220"/>
          </a:xfrm>
          <a:prstGeom prst="rect">
            <a:avLst/>
          </a:prstGeom>
          <a:noFill/>
        </p:spPr>
        <p:txBody>
          <a:bodyPr wrap="square">
            <a:spAutoFit/>
          </a:bodyPr>
          <a:lstStyle/>
          <a:p>
            <a:pPr marL="719138" indent="-719138">
              <a:spcAft>
                <a:spcPts val="1800"/>
              </a:spcAft>
              <a:buClr>
                <a:srgbClr val="3F3153"/>
              </a:buClr>
              <a:buSzPct val="80000"/>
            </a:pPr>
            <a:r>
              <a:rPr lang="en-US" sz="2800" b="1">
                <a:solidFill>
                  <a:srgbClr val="E84141"/>
                </a:solidFill>
                <a:latin typeface="Calibri" panose="020F0502020204030204" pitchFamily="34" charset="0"/>
                <a:cs typeface="Calibri" panose="020F0502020204030204" pitchFamily="34" charset="0"/>
              </a:rPr>
              <a:t>20.2</a:t>
            </a:r>
            <a:r>
              <a:rPr lang="en-US" sz="2800" b="1">
                <a:solidFill>
                  <a:srgbClr val="1E4783"/>
                </a:solidFill>
                <a:latin typeface="Calibri" panose="020F0502020204030204" pitchFamily="34" charset="0"/>
                <a:cs typeface="Calibri" panose="020F0502020204030204" pitchFamily="34" charset="0"/>
              </a:rPr>
              <a:t> Describe and explain the different types of rural settlement patterns. </a:t>
            </a:r>
            <a:endParaRPr lang="en-US" sz="2800" b="1" dirty="0">
              <a:solidFill>
                <a:srgbClr val="1E4783"/>
              </a:solidFill>
              <a:latin typeface="Calibri" panose="020F0502020204030204" pitchFamily="34" charset="0"/>
              <a:cs typeface="Calibri" panose="020F0502020204030204" pitchFamily="34" charset="0"/>
            </a:endParaRPr>
          </a:p>
        </p:txBody>
      </p:sp>
      <p:pic>
        <p:nvPicPr>
          <p:cNvPr id="3" name="Picture 2">
            <a:extLst>
              <a:ext uri="{FF2B5EF4-FFF2-40B4-BE49-F238E27FC236}">
                <a16:creationId xmlns:a16="http://schemas.microsoft.com/office/drawing/2014/main" id="{EF3A7CA4-8528-4428-9969-566E62C5B05A}"/>
              </a:ext>
            </a:extLst>
          </p:cNvPr>
          <p:cNvPicPr>
            <a:picLocks noChangeAspect="1"/>
          </p:cNvPicPr>
          <p:nvPr/>
        </p:nvPicPr>
        <p:blipFill>
          <a:blip r:embed="rId2"/>
          <a:stretch>
            <a:fillRect/>
          </a:stretch>
        </p:blipFill>
        <p:spPr>
          <a:xfrm>
            <a:off x="7350227" y="1801675"/>
            <a:ext cx="3836529" cy="2865842"/>
          </a:xfrm>
          <a:prstGeom prst="rect">
            <a:avLst/>
          </a:prstGeom>
        </p:spPr>
      </p:pic>
    </p:spTree>
    <p:extLst>
      <p:ext uri="{BB962C8B-B14F-4D97-AF65-F5344CB8AC3E}">
        <p14:creationId xmlns:p14="http://schemas.microsoft.com/office/powerpoint/2010/main" val="38500200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8CBC505-41AA-4A36-B54C-3CA2DEC96BC0}"/>
              </a:ext>
            </a:extLst>
          </p:cNvPr>
          <p:cNvSpPr txBox="1"/>
          <p:nvPr/>
        </p:nvSpPr>
        <p:spPr>
          <a:xfrm>
            <a:off x="379769" y="1514429"/>
            <a:ext cx="6519568" cy="3231654"/>
          </a:xfrm>
          <a:prstGeom prst="rect">
            <a:avLst/>
          </a:prstGeom>
          <a:noFill/>
        </p:spPr>
        <p:txBody>
          <a:bodyPr wrap="square">
            <a:spAutoFit/>
          </a:bodyPr>
          <a:lstStyle/>
          <a:p>
            <a:pPr algn="l"/>
            <a:r>
              <a:rPr lang="en-IE" sz="2400" b="1" i="0" u="none" strike="noStrike" baseline="0" dirty="0">
                <a:solidFill>
                  <a:srgbClr val="1E4783"/>
                </a:solidFill>
              </a:rPr>
              <a:t>Linear settlement pattern</a:t>
            </a:r>
          </a:p>
          <a:p>
            <a:pPr algn="l"/>
            <a:endParaRPr lang="en-IE" sz="2000" b="1" dirty="0">
              <a:solidFill>
                <a:srgbClr val="1E4783"/>
              </a:solidFill>
            </a:endParaRPr>
          </a:p>
          <a:p>
            <a:pPr marL="342900" indent="-342900" algn="l">
              <a:buClr>
                <a:srgbClr val="E84141"/>
              </a:buClr>
              <a:buFont typeface="Arial" panose="020B0604020202020204" pitchFamily="34" charset="0"/>
              <a:buChar char="•"/>
            </a:pPr>
            <a:r>
              <a:rPr lang="en-IE" sz="2000" b="0" i="0" u="none" strike="noStrike" baseline="0" dirty="0">
                <a:solidFill>
                  <a:srgbClr val="1E4783"/>
                </a:solidFill>
              </a:rPr>
              <a:t>Appears as houses lined along a road</a:t>
            </a:r>
          </a:p>
          <a:p>
            <a:pPr marL="342900" indent="-342900" algn="l">
              <a:buClr>
                <a:srgbClr val="E84141"/>
              </a:buClr>
              <a:buFont typeface="Arial" panose="020B0604020202020204" pitchFamily="34" charset="0"/>
              <a:buChar char="•"/>
            </a:pPr>
            <a:r>
              <a:rPr lang="en-IE" sz="2000" b="0" i="0" u="none" strike="noStrike" baseline="0" dirty="0">
                <a:solidFill>
                  <a:srgbClr val="1E4783"/>
                </a:solidFill>
              </a:rPr>
              <a:t>Provides access to towns</a:t>
            </a:r>
          </a:p>
          <a:p>
            <a:pPr marL="342900" indent="-342900" algn="l">
              <a:buClr>
                <a:srgbClr val="E84141"/>
              </a:buClr>
              <a:buFont typeface="Arial" panose="020B0604020202020204" pitchFamily="34" charset="0"/>
              <a:buChar char="•"/>
            </a:pPr>
            <a:r>
              <a:rPr lang="en-IE" sz="2000" b="0" i="0" u="none" strike="noStrike" baseline="0" dirty="0">
                <a:solidFill>
                  <a:srgbClr val="1E4783"/>
                </a:solidFill>
              </a:rPr>
              <a:t>Provides access to underground pipes (e.g. water, gas, sewerage) and cables (e.g. telephone, ESB lines)</a:t>
            </a:r>
          </a:p>
          <a:p>
            <a:pPr marL="342900" indent="-342900" algn="l">
              <a:buClr>
                <a:srgbClr val="E84141"/>
              </a:buClr>
              <a:buFont typeface="Arial" panose="020B0604020202020204" pitchFamily="34" charset="0"/>
              <a:buChar char="•"/>
            </a:pPr>
            <a:r>
              <a:rPr lang="en-IE" sz="2000" b="0" i="0" u="none" strike="noStrike" baseline="0" dirty="0">
                <a:solidFill>
                  <a:srgbClr val="1E4783"/>
                </a:solidFill>
              </a:rPr>
              <a:t>Occurs on the edge of towns or leading into smaller</a:t>
            </a:r>
          </a:p>
          <a:p>
            <a:pPr marL="360000" lvl="1">
              <a:buClr>
                <a:srgbClr val="E84141"/>
              </a:buClr>
            </a:pPr>
            <a:r>
              <a:rPr lang="en-IE" sz="2000" b="0" i="0" u="none" strike="noStrike" baseline="0" dirty="0">
                <a:solidFill>
                  <a:srgbClr val="1E4783"/>
                </a:solidFill>
              </a:rPr>
              <a:t>nucleated settlements</a:t>
            </a:r>
          </a:p>
          <a:p>
            <a:pPr marL="342900" indent="-342900" algn="l">
              <a:buClr>
                <a:srgbClr val="E84141"/>
              </a:buClr>
              <a:buFont typeface="Arial" panose="020B0604020202020204" pitchFamily="34" charset="0"/>
              <a:buChar char="•"/>
            </a:pPr>
            <a:r>
              <a:rPr lang="en-IE" sz="2000" b="0" i="0" u="none" strike="noStrike" baseline="0" dirty="0">
                <a:solidFill>
                  <a:srgbClr val="1E4783"/>
                </a:solidFill>
              </a:rPr>
              <a:t>May represent bungalow blitz – uncontrolled one-off</a:t>
            </a:r>
          </a:p>
          <a:p>
            <a:pPr marL="360000" lvl="1">
              <a:buClr>
                <a:srgbClr val="E84141"/>
              </a:buClr>
            </a:pPr>
            <a:r>
              <a:rPr lang="en-IE" sz="2000" b="0" i="0" u="none" strike="noStrike" baseline="0" dirty="0">
                <a:solidFill>
                  <a:srgbClr val="1E4783"/>
                </a:solidFill>
              </a:rPr>
              <a:t>housing developments in the 1980s</a:t>
            </a:r>
            <a:endParaRPr lang="en-IE" sz="2000" dirty="0">
              <a:solidFill>
                <a:srgbClr val="1E4783"/>
              </a:solidFill>
            </a:endParaRPr>
          </a:p>
        </p:txBody>
      </p:sp>
      <p:sp>
        <p:nvSpPr>
          <p:cNvPr id="8" name="TextBox 7">
            <a:extLst>
              <a:ext uri="{FF2B5EF4-FFF2-40B4-BE49-F238E27FC236}">
                <a16:creationId xmlns:a16="http://schemas.microsoft.com/office/drawing/2014/main" id="{FF5BBEBE-8F8B-42E5-98D0-E1F4E38E0E00}"/>
              </a:ext>
            </a:extLst>
          </p:cNvPr>
          <p:cNvSpPr txBox="1"/>
          <p:nvPr/>
        </p:nvSpPr>
        <p:spPr>
          <a:xfrm>
            <a:off x="379769" y="107258"/>
            <a:ext cx="11345199" cy="523220"/>
          </a:xfrm>
          <a:prstGeom prst="rect">
            <a:avLst/>
          </a:prstGeom>
          <a:noFill/>
        </p:spPr>
        <p:txBody>
          <a:bodyPr wrap="square">
            <a:spAutoFit/>
          </a:bodyPr>
          <a:lstStyle/>
          <a:p>
            <a:pPr marL="719138" indent="-719138">
              <a:spcAft>
                <a:spcPts val="1800"/>
              </a:spcAft>
              <a:buClr>
                <a:srgbClr val="3F3153"/>
              </a:buClr>
              <a:buSzPct val="80000"/>
            </a:pPr>
            <a:r>
              <a:rPr lang="en-US" sz="2800" b="1">
                <a:solidFill>
                  <a:srgbClr val="E84141"/>
                </a:solidFill>
                <a:latin typeface="Calibri" panose="020F0502020204030204" pitchFamily="34" charset="0"/>
                <a:cs typeface="Calibri" panose="020F0502020204030204" pitchFamily="34" charset="0"/>
              </a:rPr>
              <a:t>20.2</a:t>
            </a:r>
            <a:r>
              <a:rPr lang="en-US" sz="2800" b="1">
                <a:solidFill>
                  <a:srgbClr val="1E4783"/>
                </a:solidFill>
                <a:latin typeface="Calibri" panose="020F0502020204030204" pitchFamily="34" charset="0"/>
                <a:cs typeface="Calibri" panose="020F0502020204030204" pitchFamily="34" charset="0"/>
              </a:rPr>
              <a:t> Describe and explain the different types of rural settlement patterns. </a:t>
            </a:r>
            <a:endParaRPr lang="en-US" sz="2800" b="1" dirty="0">
              <a:solidFill>
                <a:srgbClr val="1E4783"/>
              </a:solidFill>
              <a:latin typeface="Calibri" panose="020F0502020204030204" pitchFamily="34" charset="0"/>
              <a:cs typeface="Calibri" panose="020F0502020204030204" pitchFamily="34" charset="0"/>
            </a:endParaRPr>
          </a:p>
        </p:txBody>
      </p:sp>
      <p:pic>
        <p:nvPicPr>
          <p:cNvPr id="3" name="Picture 2">
            <a:extLst>
              <a:ext uri="{FF2B5EF4-FFF2-40B4-BE49-F238E27FC236}">
                <a16:creationId xmlns:a16="http://schemas.microsoft.com/office/drawing/2014/main" id="{C9080EA7-A1D4-4BB6-95C3-D4A24B397A6D}"/>
              </a:ext>
            </a:extLst>
          </p:cNvPr>
          <p:cNvPicPr>
            <a:picLocks noChangeAspect="1"/>
          </p:cNvPicPr>
          <p:nvPr/>
        </p:nvPicPr>
        <p:blipFill>
          <a:blip r:embed="rId2"/>
          <a:stretch>
            <a:fillRect/>
          </a:stretch>
        </p:blipFill>
        <p:spPr>
          <a:xfrm>
            <a:off x="7045670" y="1514429"/>
            <a:ext cx="4348769" cy="3231654"/>
          </a:xfrm>
          <a:prstGeom prst="rect">
            <a:avLst/>
          </a:prstGeom>
        </p:spPr>
      </p:pic>
    </p:spTree>
    <p:extLst>
      <p:ext uri="{BB962C8B-B14F-4D97-AF65-F5344CB8AC3E}">
        <p14:creationId xmlns:p14="http://schemas.microsoft.com/office/powerpoint/2010/main" val="303693281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8CBC505-41AA-4A36-B54C-3CA2DEC96BC0}"/>
              </a:ext>
            </a:extLst>
          </p:cNvPr>
          <p:cNvSpPr txBox="1"/>
          <p:nvPr/>
        </p:nvSpPr>
        <p:spPr>
          <a:xfrm>
            <a:off x="582058" y="1529178"/>
            <a:ext cx="5745000" cy="3847207"/>
          </a:xfrm>
          <a:prstGeom prst="rect">
            <a:avLst/>
          </a:prstGeom>
          <a:noFill/>
        </p:spPr>
        <p:txBody>
          <a:bodyPr wrap="square">
            <a:spAutoFit/>
          </a:bodyPr>
          <a:lstStyle/>
          <a:p>
            <a:pPr algn="l"/>
            <a:r>
              <a:rPr lang="en-IE" sz="2400" b="1" i="0" u="none" strike="noStrike" baseline="0" dirty="0">
                <a:solidFill>
                  <a:srgbClr val="1E4783"/>
                </a:solidFill>
              </a:rPr>
              <a:t>Nucleated settlement pattern</a:t>
            </a:r>
          </a:p>
          <a:p>
            <a:pPr algn="l"/>
            <a:endParaRPr lang="en-IE" sz="2000" b="1" i="0" u="none" strike="noStrike" baseline="0" dirty="0">
              <a:solidFill>
                <a:srgbClr val="1E4783"/>
              </a:solidFill>
            </a:endParaRPr>
          </a:p>
          <a:p>
            <a:pPr marL="342900" indent="-342900" algn="l">
              <a:buClr>
                <a:srgbClr val="E84141"/>
              </a:buClr>
              <a:buFont typeface="Arial" panose="020B0604020202020204" pitchFamily="34" charset="0"/>
              <a:buChar char="•"/>
            </a:pPr>
            <a:r>
              <a:rPr lang="en-IE" sz="2000" b="0" i="0" u="none" strike="noStrike" baseline="0" dirty="0">
                <a:solidFill>
                  <a:srgbClr val="1E4783"/>
                </a:solidFill>
              </a:rPr>
              <a:t>Appears as a cluster of houses or buildings arranged around a crossroads or other road intersection</a:t>
            </a:r>
          </a:p>
          <a:p>
            <a:pPr marL="342900" indent="-342900" algn="l">
              <a:buClr>
                <a:srgbClr val="E84141"/>
              </a:buClr>
              <a:buFont typeface="Arial" panose="020B0604020202020204" pitchFamily="34" charset="0"/>
              <a:buChar char="•"/>
            </a:pPr>
            <a:r>
              <a:rPr lang="en-IE" sz="2000" b="0" i="0" u="none" strike="noStrike" baseline="0" dirty="0">
                <a:solidFill>
                  <a:srgbClr val="1E4783"/>
                </a:solidFill>
              </a:rPr>
              <a:t>Includes houses, shops and pubs, with a church and school close by</a:t>
            </a:r>
          </a:p>
          <a:p>
            <a:pPr marL="342900" indent="-342900" algn="l">
              <a:buClr>
                <a:srgbClr val="E84141"/>
              </a:buClr>
              <a:buFont typeface="Arial" panose="020B0604020202020204" pitchFamily="34" charset="0"/>
              <a:buChar char="•"/>
            </a:pPr>
            <a:r>
              <a:rPr lang="en-IE" sz="2000" b="0" i="0" u="none" strike="noStrike" baseline="0" dirty="0">
                <a:solidFill>
                  <a:srgbClr val="1E4783"/>
                </a:solidFill>
              </a:rPr>
              <a:t>Businesses located at the crossroads to attract customers using either road</a:t>
            </a:r>
          </a:p>
          <a:p>
            <a:pPr marL="342900" indent="-342900" algn="l">
              <a:buClr>
                <a:srgbClr val="E84141"/>
              </a:buClr>
              <a:buFont typeface="Arial" panose="020B0604020202020204" pitchFamily="34" charset="0"/>
              <a:buChar char="•"/>
            </a:pPr>
            <a:r>
              <a:rPr lang="en-IE" sz="2000" b="0" i="0" u="none" strike="noStrike" baseline="0" dirty="0">
                <a:solidFill>
                  <a:srgbClr val="1E4783"/>
                </a:solidFill>
              </a:rPr>
              <a:t>Attracts residents, which in turn attracts services; the provision of more services further attracts more residents</a:t>
            </a:r>
            <a:endParaRPr lang="en-IE" sz="2000" dirty="0">
              <a:solidFill>
                <a:srgbClr val="1E4783"/>
              </a:solidFill>
            </a:endParaRPr>
          </a:p>
        </p:txBody>
      </p:sp>
      <p:sp>
        <p:nvSpPr>
          <p:cNvPr id="8" name="TextBox 7">
            <a:extLst>
              <a:ext uri="{FF2B5EF4-FFF2-40B4-BE49-F238E27FC236}">
                <a16:creationId xmlns:a16="http://schemas.microsoft.com/office/drawing/2014/main" id="{FF5BBEBE-8F8B-42E5-98D0-E1F4E38E0E00}"/>
              </a:ext>
            </a:extLst>
          </p:cNvPr>
          <p:cNvSpPr txBox="1"/>
          <p:nvPr/>
        </p:nvSpPr>
        <p:spPr>
          <a:xfrm>
            <a:off x="379769" y="107258"/>
            <a:ext cx="11345199" cy="523220"/>
          </a:xfrm>
          <a:prstGeom prst="rect">
            <a:avLst/>
          </a:prstGeom>
          <a:noFill/>
        </p:spPr>
        <p:txBody>
          <a:bodyPr wrap="square">
            <a:spAutoFit/>
          </a:bodyPr>
          <a:lstStyle/>
          <a:p>
            <a:pPr marL="719138" indent="-719138">
              <a:spcAft>
                <a:spcPts val="1800"/>
              </a:spcAft>
              <a:buClr>
                <a:srgbClr val="3F3153"/>
              </a:buClr>
              <a:buSzPct val="80000"/>
            </a:pPr>
            <a:r>
              <a:rPr lang="en-US" sz="2800" b="1" dirty="0">
                <a:solidFill>
                  <a:srgbClr val="E84141"/>
                </a:solidFill>
                <a:latin typeface="Calibri" panose="020F0502020204030204" pitchFamily="34" charset="0"/>
                <a:cs typeface="Calibri" panose="020F0502020204030204" pitchFamily="34" charset="0"/>
              </a:rPr>
              <a:t>20.2</a:t>
            </a:r>
            <a:r>
              <a:rPr lang="en-US" sz="2800" b="1" dirty="0">
                <a:solidFill>
                  <a:srgbClr val="1E4783"/>
                </a:solidFill>
                <a:latin typeface="Calibri" panose="020F0502020204030204" pitchFamily="34" charset="0"/>
                <a:cs typeface="Calibri" panose="020F0502020204030204" pitchFamily="34" charset="0"/>
              </a:rPr>
              <a:t> Describe and explain the different types of rural settlement patterns. </a:t>
            </a:r>
          </a:p>
        </p:txBody>
      </p:sp>
      <p:pic>
        <p:nvPicPr>
          <p:cNvPr id="3" name="Picture 2">
            <a:extLst>
              <a:ext uri="{FF2B5EF4-FFF2-40B4-BE49-F238E27FC236}">
                <a16:creationId xmlns:a16="http://schemas.microsoft.com/office/drawing/2014/main" id="{48CCAF7F-0B49-4549-9233-FD21AC09F9A9}"/>
              </a:ext>
            </a:extLst>
          </p:cNvPr>
          <p:cNvPicPr>
            <a:picLocks noChangeAspect="1"/>
          </p:cNvPicPr>
          <p:nvPr/>
        </p:nvPicPr>
        <p:blipFill>
          <a:blip r:embed="rId2"/>
          <a:stretch>
            <a:fillRect/>
          </a:stretch>
        </p:blipFill>
        <p:spPr>
          <a:xfrm>
            <a:off x="6738185" y="1529178"/>
            <a:ext cx="4172532" cy="3391373"/>
          </a:xfrm>
          <a:prstGeom prst="rect">
            <a:avLst/>
          </a:prstGeom>
        </p:spPr>
      </p:pic>
    </p:spTree>
    <p:extLst>
      <p:ext uri="{BB962C8B-B14F-4D97-AF65-F5344CB8AC3E}">
        <p14:creationId xmlns:p14="http://schemas.microsoft.com/office/powerpoint/2010/main" val="276160977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12"/>
          <p:cNvSpPr/>
          <p:nvPr/>
        </p:nvSpPr>
        <p:spPr>
          <a:xfrm>
            <a:off x="0" y="1"/>
            <a:ext cx="12192000" cy="5881510"/>
          </a:xfrm>
          <a:prstGeom prst="rect">
            <a:avLst/>
          </a:prstGeom>
          <a:solidFill>
            <a:srgbClr val="FFDE3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59" name="Google Shape;159;p12"/>
          <p:cNvSpPr txBox="1"/>
          <p:nvPr/>
        </p:nvSpPr>
        <p:spPr>
          <a:xfrm>
            <a:off x="463296" y="2322655"/>
            <a:ext cx="10515600" cy="618101"/>
          </a:xfrm>
          <a:prstGeom prst="rect">
            <a:avLst/>
          </a:prstGeom>
          <a:noFill/>
          <a:ln>
            <a:noFill/>
          </a:ln>
        </p:spPr>
        <p:txBody>
          <a:bodyPr spcFirstLastPara="1" wrap="square" lIns="91425" tIns="45700" rIns="91425" bIns="45700" anchor="t" anchorCtr="0">
            <a:noAutofit/>
          </a:bodyPr>
          <a:lstStyle/>
          <a:p>
            <a:r>
              <a:rPr lang="en-US" sz="2000" b="1" dirty="0">
                <a:solidFill>
                  <a:srgbClr val="1E4783"/>
                </a:solidFill>
                <a:latin typeface="Calibri" panose="020F0502020204030204" pitchFamily="34" charset="0"/>
                <a:cs typeface="Calibri" panose="020F0502020204030204" pitchFamily="34" charset="0"/>
              </a:rPr>
              <a:t>Go to Section 20.2 on page 109 of your Skills Book.</a:t>
            </a:r>
          </a:p>
        </p:txBody>
      </p:sp>
      <p:sp>
        <p:nvSpPr>
          <p:cNvPr id="5" name="Title 6">
            <a:extLst>
              <a:ext uri="{FF2B5EF4-FFF2-40B4-BE49-F238E27FC236}">
                <a16:creationId xmlns:a16="http://schemas.microsoft.com/office/drawing/2014/main" id="{CF248D1C-EDD5-4D8C-BB95-1E35C8B8C51F}"/>
              </a:ext>
            </a:extLst>
          </p:cNvPr>
          <p:cNvSpPr txBox="1">
            <a:spLocks/>
          </p:cNvSpPr>
          <p:nvPr/>
        </p:nvSpPr>
        <p:spPr>
          <a:xfrm>
            <a:off x="336755" y="324262"/>
            <a:ext cx="11518490" cy="618101"/>
          </a:xfrm>
          <a:prstGeom prst="rect">
            <a:avLst/>
          </a:prstGeom>
        </p:spPr>
        <p:txBody>
          <a:bodyPr/>
          <a:lstStyle>
            <a:lvl1pPr algn="l" defTabSz="914400" rtl="0" eaLnBrk="1" latinLnBrk="0" hangingPunct="1">
              <a:lnSpc>
                <a:spcPct val="90000"/>
              </a:lnSpc>
              <a:spcBef>
                <a:spcPct val="0"/>
              </a:spcBef>
              <a:buNone/>
              <a:defRPr sz="4000" b="1" i="0" kern="1200">
                <a:solidFill>
                  <a:srgbClr val="39304C"/>
                </a:solidFill>
                <a:latin typeface="Glory" pitchFamily="2" charset="77"/>
                <a:ea typeface="+mj-ea"/>
                <a:cs typeface="+mj-cs"/>
              </a:defRPr>
            </a:lvl1pPr>
          </a:lstStyle>
          <a:p>
            <a:pPr marL="719138" indent="-719138">
              <a:spcAft>
                <a:spcPts val="1800"/>
              </a:spcAft>
              <a:buClr>
                <a:srgbClr val="3F3153"/>
              </a:buClr>
              <a:buSzPct val="80000"/>
            </a:pPr>
            <a:r>
              <a:rPr lang="en-US" sz="2800" b="1" dirty="0">
                <a:solidFill>
                  <a:srgbClr val="E84141"/>
                </a:solidFill>
                <a:latin typeface="Calibri" panose="020F0502020204030204" pitchFamily="34" charset="0"/>
                <a:cs typeface="Calibri" panose="020F0502020204030204" pitchFamily="34" charset="0"/>
              </a:rPr>
              <a:t>20.2</a:t>
            </a:r>
            <a:r>
              <a:rPr lang="en-US" sz="2800" b="1" dirty="0">
                <a:solidFill>
                  <a:srgbClr val="1E4783"/>
                </a:solidFill>
                <a:latin typeface="Calibri" panose="020F0502020204030204" pitchFamily="34" charset="0"/>
                <a:cs typeface="Calibri" panose="020F0502020204030204" pitchFamily="34" charset="0"/>
              </a:rPr>
              <a:t> Describe and explain the different types of rural settlement patterns. </a:t>
            </a:r>
          </a:p>
        </p:txBody>
      </p:sp>
    </p:spTree>
    <p:extLst>
      <p:ext uri="{BB962C8B-B14F-4D97-AF65-F5344CB8AC3E}">
        <p14:creationId xmlns:p14="http://schemas.microsoft.com/office/powerpoint/2010/main" val="381189650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6">
            <a:extLst>
              <a:ext uri="{FF2B5EF4-FFF2-40B4-BE49-F238E27FC236}">
                <a16:creationId xmlns:a16="http://schemas.microsoft.com/office/drawing/2014/main" id="{EC0A58A4-69DE-C54D-978F-291A379DE7C9}"/>
              </a:ext>
            </a:extLst>
          </p:cNvPr>
          <p:cNvSpPr txBox="1">
            <a:spLocks/>
          </p:cNvSpPr>
          <p:nvPr/>
        </p:nvSpPr>
        <p:spPr>
          <a:xfrm>
            <a:off x="412954" y="236056"/>
            <a:ext cx="11957585" cy="618101"/>
          </a:xfrm>
          <a:prstGeom prst="rect">
            <a:avLst/>
          </a:prstGeom>
        </p:spPr>
        <p:txBody>
          <a:bodyPr/>
          <a:lstStyle>
            <a:lvl1pPr algn="l" defTabSz="914400" rtl="0" eaLnBrk="1" latinLnBrk="0" hangingPunct="1">
              <a:lnSpc>
                <a:spcPct val="90000"/>
              </a:lnSpc>
              <a:spcBef>
                <a:spcPct val="0"/>
              </a:spcBef>
              <a:buNone/>
              <a:defRPr sz="4000" b="1" i="0" kern="1200">
                <a:solidFill>
                  <a:srgbClr val="39304C"/>
                </a:solidFill>
                <a:latin typeface="Glory" pitchFamily="2" charset="77"/>
                <a:ea typeface="+mj-ea"/>
                <a:cs typeface="+mj-cs"/>
              </a:defRPr>
            </a:lvl1pPr>
          </a:lstStyle>
          <a:p>
            <a:pPr marL="719138" indent="-719138">
              <a:spcAft>
                <a:spcPts val="1800"/>
              </a:spcAft>
              <a:buClr>
                <a:srgbClr val="3F3153"/>
              </a:buClr>
              <a:buSzPct val="80000"/>
            </a:pPr>
            <a:r>
              <a:rPr lang="en-US" sz="2800" b="1" dirty="0">
                <a:solidFill>
                  <a:srgbClr val="E84141"/>
                </a:solidFill>
                <a:latin typeface="Calibri" panose="020F0502020204030204" pitchFamily="34" charset="0"/>
                <a:cs typeface="Calibri" panose="020F0502020204030204" pitchFamily="34" charset="0"/>
              </a:rPr>
              <a:t>20.3</a:t>
            </a:r>
            <a:r>
              <a:rPr lang="en-US" sz="2800" b="1" dirty="0">
                <a:solidFill>
                  <a:srgbClr val="1E4783"/>
                </a:solidFill>
                <a:latin typeface="Calibri" panose="020F0502020204030204" pitchFamily="34" charset="0"/>
                <a:cs typeface="Calibri" panose="020F0502020204030204" pitchFamily="34" charset="0"/>
              </a:rPr>
              <a:t> Explain the factors affecting the location of nucleated settlement. </a:t>
            </a:r>
          </a:p>
        </p:txBody>
      </p:sp>
      <p:sp>
        <p:nvSpPr>
          <p:cNvPr id="8" name="TextBox 7">
            <a:extLst>
              <a:ext uri="{FF2B5EF4-FFF2-40B4-BE49-F238E27FC236}">
                <a16:creationId xmlns:a16="http://schemas.microsoft.com/office/drawing/2014/main" id="{225B76D1-40EE-484E-B08D-F0219EC741C3}"/>
              </a:ext>
            </a:extLst>
          </p:cNvPr>
          <p:cNvSpPr txBox="1"/>
          <p:nvPr/>
        </p:nvSpPr>
        <p:spPr>
          <a:xfrm>
            <a:off x="521193" y="1029794"/>
            <a:ext cx="6533876" cy="3323987"/>
          </a:xfrm>
          <a:prstGeom prst="rect">
            <a:avLst/>
          </a:prstGeom>
          <a:noFill/>
        </p:spPr>
        <p:txBody>
          <a:bodyPr wrap="square">
            <a:spAutoFit/>
          </a:bodyPr>
          <a:lstStyle/>
          <a:p>
            <a:pPr>
              <a:lnSpc>
                <a:spcPts val="2400"/>
              </a:lnSpc>
              <a:spcBef>
                <a:spcPct val="0"/>
              </a:spcBef>
              <a:spcAft>
                <a:spcPct val="0"/>
              </a:spcAft>
              <a:buFont typeface="Arial" panose="020B0604020202020204" pitchFamily="34" charset="0"/>
              <a:buNone/>
              <a:defRPr/>
            </a:pPr>
            <a:r>
              <a:rPr lang="en-IE" altLang="en-US" sz="2400" b="1" dirty="0">
                <a:solidFill>
                  <a:srgbClr val="1E4783"/>
                </a:solidFill>
              </a:rPr>
              <a:t>Altitude</a:t>
            </a:r>
          </a:p>
          <a:p>
            <a:pPr marL="342900" indent="-342900">
              <a:lnSpc>
                <a:spcPts val="2400"/>
              </a:lnSpc>
              <a:spcBef>
                <a:spcPts val="600"/>
              </a:spcBef>
              <a:spcAft>
                <a:spcPct val="0"/>
              </a:spcAft>
              <a:buClr>
                <a:srgbClr val="E84141"/>
              </a:buClr>
              <a:buFont typeface="Arial" panose="020B0604020202020204" pitchFamily="34" charset="0"/>
              <a:buChar char="•"/>
              <a:defRPr/>
            </a:pPr>
            <a:r>
              <a:rPr lang="en-IE" altLang="en-US" sz="2000" dirty="0">
                <a:solidFill>
                  <a:srgbClr val="1E4783"/>
                </a:solidFill>
              </a:rPr>
              <a:t>Altitude is the height above sea level. </a:t>
            </a:r>
          </a:p>
          <a:p>
            <a:pPr marL="342900" indent="-342900">
              <a:lnSpc>
                <a:spcPts val="2400"/>
              </a:lnSpc>
              <a:spcBef>
                <a:spcPts val="600"/>
              </a:spcBef>
              <a:spcAft>
                <a:spcPct val="0"/>
              </a:spcAft>
              <a:buClr>
                <a:srgbClr val="E84141"/>
              </a:buClr>
              <a:buFont typeface="Arial" panose="020B0604020202020204" pitchFamily="34" charset="0"/>
              <a:buChar char="•"/>
              <a:defRPr/>
            </a:pPr>
            <a:r>
              <a:rPr lang="en-IE" altLang="en-US" sz="2000" dirty="0">
                <a:solidFill>
                  <a:srgbClr val="1E4783"/>
                </a:solidFill>
              </a:rPr>
              <a:t>Mountains and hills more than 200 m above sea level </a:t>
            </a:r>
          </a:p>
          <a:p>
            <a:pPr marL="800100" lvl="1" indent="-342900">
              <a:lnSpc>
                <a:spcPts val="2400"/>
              </a:lnSpc>
              <a:spcBef>
                <a:spcPts val="600"/>
              </a:spcBef>
              <a:spcAft>
                <a:spcPct val="0"/>
              </a:spcAft>
              <a:buClr>
                <a:srgbClr val="E84141"/>
              </a:buClr>
              <a:buFont typeface="Arial" panose="020B0604020202020204" pitchFamily="34" charset="0"/>
              <a:buChar char="•"/>
              <a:defRPr/>
            </a:pPr>
            <a:r>
              <a:rPr lang="en-IE" altLang="en-US" sz="2000" dirty="0">
                <a:solidFill>
                  <a:srgbClr val="1E4783"/>
                </a:solidFill>
              </a:rPr>
              <a:t>More exposed to wind, rain and colder temperatures</a:t>
            </a:r>
          </a:p>
          <a:p>
            <a:pPr marL="800100" lvl="1" indent="-342900">
              <a:lnSpc>
                <a:spcPts val="2400"/>
              </a:lnSpc>
              <a:spcBef>
                <a:spcPts val="600"/>
              </a:spcBef>
              <a:spcAft>
                <a:spcPct val="0"/>
              </a:spcAft>
              <a:buClr>
                <a:srgbClr val="E84141"/>
              </a:buClr>
              <a:buFont typeface="Arial" panose="020B0604020202020204" pitchFamily="34" charset="0"/>
              <a:buChar char="•"/>
              <a:defRPr/>
            </a:pPr>
            <a:r>
              <a:rPr lang="en-IE" altLang="en-US" sz="2000" dirty="0">
                <a:solidFill>
                  <a:srgbClr val="1E4783"/>
                </a:solidFill>
              </a:rPr>
              <a:t>Less accessible. </a:t>
            </a:r>
          </a:p>
          <a:p>
            <a:pPr marL="342900" indent="-342900">
              <a:lnSpc>
                <a:spcPts val="2400"/>
              </a:lnSpc>
              <a:spcBef>
                <a:spcPts val="600"/>
              </a:spcBef>
              <a:spcAft>
                <a:spcPct val="0"/>
              </a:spcAft>
              <a:buClr>
                <a:srgbClr val="E84141"/>
              </a:buClr>
              <a:buFont typeface="Arial" panose="020B0604020202020204" pitchFamily="34" charset="0"/>
              <a:buChar char="•"/>
              <a:defRPr/>
            </a:pPr>
            <a:r>
              <a:rPr lang="en-IE" altLang="en-US" sz="2000" dirty="0">
                <a:solidFill>
                  <a:srgbClr val="1E4783"/>
                </a:solidFill>
              </a:rPr>
              <a:t>As a result, towns and cities are generally found in lowland areas. </a:t>
            </a:r>
          </a:p>
          <a:p>
            <a:pPr marL="800100" lvl="1" indent="-342900">
              <a:lnSpc>
                <a:spcPts val="2400"/>
              </a:lnSpc>
              <a:spcBef>
                <a:spcPts val="600"/>
              </a:spcBef>
              <a:spcAft>
                <a:spcPct val="0"/>
              </a:spcAft>
              <a:buClr>
                <a:srgbClr val="E84141"/>
              </a:buClr>
              <a:buFont typeface="Arial" panose="020B0604020202020204" pitchFamily="34" charset="0"/>
              <a:buChar char="•"/>
              <a:defRPr/>
            </a:pPr>
            <a:r>
              <a:rPr lang="en-IE" altLang="en-US" sz="2000" dirty="0">
                <a:solidFill>
                  <a:srgbClr val="1E4783"/>
                </a:solidFill>
              </a:rPr>
              <a:t>Lowland areas are easier to build on and are usually well connected to transport links.</a:t>
            </a:r>
          </a:p>
        </p:txBody>
      </p:sp>
      <p:pic>
        <p:nvPicPr>
          <p:cNvPr id="4" name="Picture 3" descr="Map&#10;&#10;Description automatically generated">
            <a:extLst>
              <a:ext uri="{FF2B5EF4-FFF2-40B4-BE49-F238E27FC236}">
                <a16:creationId xmlns:a16="http://schemas.microsoft.com/office/drawing/2014/main" id="{6D0BD229-4437-4652-83B3-3C56D651CF11}"/>
              </a:ext>
            </a:extLst>
          </p:cNvPr>
          <p:cNvPicPr>
            <a:picLocks noChangeAspect="1"/>
          </p:cNvPicPr>
          <p:nvPr/>
        </p:nvPicPr>
        <p:blipFill>
          <a:blip r:embed="rId2"/>
          <a:stretch>
            <a:fillRect/>
          </a:stretch>
        </p:blipFill>
        <p:spPr>
          <a:xfrm>
            <a:off x="6968340" y="854157"/>
            <a:ext cx="4464344" cy="4798412"/>
          </a:xfrm>
          <a:prstGeom prst="rect">
            <a:avLst/>
          </a:prstGeom>
        </p:spPr>
      </p:pic>
    </p:spTree>
    <p:extLst>
      <p:ext uri="{BB962C8B-B14F-4D97-AF65-F5344CB8AC3E}">
        <p14:creationId xmlns:p14="http://schemas.microsoft.com/office/powerpoint/2010/main" val="213271214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225B76D1-40EE-484E-B08D-F0219EC741C3}"/>
              </a:ext>
            </a:extLst>
          </p:cNvPr>
          <p:cNvSpPr txBox="1"/>
          <p:nvPr/>
        </p:nvSpPr>
        <p:spPr>
          <a:xfrm>
            <a:off x="417955" y="1074039"/>
            <a:ext cx="6175946" cy="3785652"/>
          </a:xfrm>
          <a:prstGeom prst="rect">
            <a:avLst/>
          </a:prstGeom>
          <a:noFill/>
        </p:spPr>
        <p:txBody>
          <a:bodyPr wrap="square">
            <a:spAutoFit/>
          </a:bodyPr>
          <a:lstStyle/>
          <a:p>
            <a:pPr>
              <a:lnSpc>
                <a:spcPts val="2400"/>
              </a:lnSpc>
              <a:spcBef>
                <a:spcPct val="0"/>
              </a:spcBef>
              <a:spcAft>
                <a:spcPct val="0"/>
              </a:spcAft>
              <a:buFont typeface="Arial" panose="020B0604020202020204" pitchFamily="34" charset="0"/>
              <a:buNone/>
              <a:defRPr/>
            </a:pPr>
            <a:r>
              <a:rPr lang="en-IE" altLang="en-US" sz="2400" b="1" dirty="0">
                <a:solidFill>
                  <a:srgbClr val="1E4783"/>
                </a:solidFill>
              </a:rPr>
              <a:t>Land quality</a:t>
            </a:r>
          </a:p>
          <a:p>
            <a:pPr marL="342900" indent="-342900">
              <a:lnSpc>
                <a:spcPts val="2400"/>
              </a:lnSpc>
              <a:spcBef>
                <a:spcPts val="600"/>
              </a:spcBef>
              <a:spcAft>
                <a:spcPct val="0"/>
              </a:spcAft>
              <a:buClr>
                <a:srgbClr val="E84141"/>
              </a:buClr>
              <a:buFont typeface="Arial" panose="020B0604020202020204" pitchFamily="34" charset="0"/>
              <a:buChar char="•"/>
              <a:defRPr/>
            </a:pPr>
            <a:r>
              <a:rPr lang="en-IE" altLang="en-US" sz="2000" dirty="0">
                <a:solidFill>
                  <a:srgbClr val="1E4783"/>
                </a:solidFill>
              </a:rPr>
              <a:t>Most settlements developed on areas of well-drained, fertile land. </a:t>
            </a:r>
          </a:p>
          <a:p>
            <a:pPr marL="342900" indent="-342900">
              <a:lnSpc>
                <a:spcPts val="2400"/>
              </a:lnSpc>
              <a:spcBef>
                <a:spcPts val="600"/>
              </a:spcBef>
              <a:spcAft>
                <a:spcPct val="0"/>
              </a:spcAft>
              <a:buClr>
                <a:srgbClr val="E84141"/>
              </a:buClr>
              <a:buFont typeface="Arial" panose="020B0604020202020204" pitchFamily="34" charset="0"/>
              <a:buChar char="•"/>
              <a:defRPr/>
            </a:pPr>
            <a:r>
              <a:rPr lang="en-IE" altLang="en-US" sz="2000" dirty="0">
                <a:solidFill>
                  <a:srgbClr val="1E4783"/>
                </a:solidFill>
              </a:rPr>
              <a:t>Anglo-Norman settlers located their settlements on fertile brown soils. </a:t>
            </a:r>
          </a:p>
          <a:p>
            <a:pPr marL="342900" indent="-342900">
              <a:lnSpc>
                <a:spcPts val="2400"/>
              </a:lnSpc>
              <a:spcBef>
                <a:spcPts val="600"/>
              </a:spcBef>
              <a:spcAft>
                <a:spcPct val="0"/>
              </a:spcAft>
              <a:buClr>
                <a:srgbClr val="E84141"/>
              </a:buClr>
              <a:buFont typeface="Arial" panose="020B0604020202020204" pitchFamily="34" charset="0"/>
              <a:buChar char="•"/>
              <a:defRPr/>
            </a:pPr>
            <a:r>
              <a:rPr lang="en-IE" altLang="en-US" sz="2000" dirty="0">
                <a:solidFill>
                  <a:srgbClr val="1E4783"/>
                </a:solidFill>
              </a:rPr>
              <a:t>Over time, the local market drove the growth of these settlements. </a:t>
            </a:r>
          </a:p>
          <a:p>
            <a:pPr marL="342900" indent="-342900">
              <a:lnSpc>
                <a:spcPts val="2400"/>
              </a:lnSpc>
              <a:spcBef>
                <a:spcPts val="600"/>
              </a:spcBef>
              <a:spcAft>
                <a:spcPct val="0"/>
              </a:spcAft>
              <a:buClr>
                <a:srgbClr val="E84141"/>
              </a:buClr>
              <a:buFont typeface="Arial" panose="020B0604020202020204" pitchFamily="34" charset="0"/>
              <a:buChar char="•"/>
              <a:defRPr/>
            </a:pPr>
            <a:r>
              <a:rPr lang="en-IE" altLang="en-US" sz="2000" dirty="0">
                <a:solidFill>
                  <a:srgbClr val="1E4783"/>
                </a:solidFill>
              </a:rPr>
              <a:t>During the Plantation of Ulster in the seventeenth century, Scottish and English settlers were attracted to the fertile agricultural land of the Lagan Valley, and towns such as Belfast grew as market centres.</a:t>
            </a:r>
          </a:p>
        </p:txBody>
      </p:sp>
      <p:sp>
        <p:nvSpPr>
          <p:cNvPr id="5" name="Title 6">
            <a:extLst>
              <a:ext uri="{FF2B5EF4-FFF2-40B4-BE49-F238E27FC236}">
                <a16:creationId xmlns:a16="http://schemas.microsoft.com/office/drawing/2014/main" id="{7ABAC7EF-C910-4F4B-A54A-9BBBE9B643DD}"/>
              </a:ext>
            </a:extLst>
          </p:cNvPr>
          <p:cNvSpPr txBox="1">
            <a:spLocks/>
          </p:cNvSpPr>
          <p:nvPr/>
        </p:nvSpPr>
        <p:spPr>
          <a:xfrm>
            <a:off x="412954" y="236056"/>
            <a:ext cx="11957585" cy="618101"/>
          </a:xfrm>
          <a:prstGeom prst="rect">
            <a:avLst/>
          </a:prstGeom>
        </p:spPr>
        <p:txBody>
          <a:bodyPr/>
          <a:lstStyle>
            <a:lvl1pPr algn="l" defTabSz="914400" rtl="0" eaLnBrk="1" latinLnBrk="0" hangingPunct="1">
              <a:lnSpc>
                <a:spcPct val="90000"/>
              </a:lnSpc>
              <a:spcBef>
                <a:spcPct val="0"/>
              </a:spcBef>
              <a:buNone/>
              <a:defRPr sz="4000" b="1" i="0" kern="1200">
                <a:solidFill>
                  <a:srgbClr val="39304C"/>
                </a:solidFill>
                <a:latin typeface="Glory" pitchFamily="2" charset="77"/>
                <a:ea typeface="+mj-ea"/>
                <a:cs typeface="+mj-cs"/>
              </a:defRPr>
            </a:lvl1pPr>
          </a:lstStyle>
          <a:p>
            <a:pPr marL="719138" indent="-719138">
              <a:spcAft>
                <a:spcPts val="1800"/>
              </a:spcAft>
              <a:buClr>
                <a:srgbClr val="3F3153"/>
              </a:buClr>
              <a:buSzPct val="80000"/>
            </a:pPr>
            <a:r>
              <a:rPr lang="en-US" sz="2800" b="1" dirty="0">
                <a:solidFill>
                  <a:srgbClr val="E84141"/>
                </a:solidFill>
                <a:latin typeface="Calibri" panose="020F0502020204030204" pitchFamily="34" charset="0"/>
                <a:cs typeface="Calibri" panose="020F0502020204030204" pitchFamily="34" charset="0"/>
              </a:rPr>
              <a:t>20.3</a:t>
            </a:r>
            <a:r>
              <a:rPr lang="en-US" sz="2800" b="1" dirty="0">
                <a:solidFill>
                  <a:srgbClr val="1E4783"/>
                </a:solidFill>
                <a:latin typeface="Calibri" panose="020F0502020204030204" pitchFamily="34" charset="0"/>
                <a:cs typeface="Calibri" panose="020F0502020204030204" pitchFamily="34" charset="0"/>
              </a:rPr>
              <a:t> Explain the factors affecting the location of nucleated settlement. </a:t>
            </a:r>
          </a:p>
        </p:txBody>
      </p:sp>
      <p:pic>
        <p:nvPicPr>
          <p:cNvPr id="6" name="Picture 5" descr="Map&#10;&#10;Description automatically generated">
            <a:extLst>
              <a:ext uri="{FF2B5EF4-FFF2-40B4-BE49-F238E27FC236}">
                <a16:creationId xmlns:a16="http://schemas.microsoft.com/office/drawing/2014/main" id="{BC5AFB3C-8199-4849-958B-A11153575F02}"/>
              </a:ext>
            </a:extLst>
          </p:cNvPr>
          <p:cNvPicPr>
            <a:picLocks noChangeAspect="1"/>
          </p:cNvPicPr>
          <p:nvPr/>
        </p:nvPicPr>
        <p:blipFill>
          <a:blip r:embed="rId2"/>
          <a:stretch>
            <a:fillRect/>
          </a:stretch>
        </p:blipFill>
        <p:spPr>
          <a:xfrm>
            <a:off x="6968340" y="854157"/>
            <a:ext cx="4464344" cy="4798412"/>
          </a:xfrm>
          <a:prstGeom prst="rect">
            <a:avLst/>
          </a:prstGeom>
        </p:spPr>
      </p:pic>
    </p:spTree>
    <p:extLst>
      <p:ext uri="{BB962C8B-B14F-4D97-AF65-F5344CB8AC3E}">
        <p14:creationId xmlns:p14="http://schemas.microsoft.com/office/powerpoint/2010/main" val="381181915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6">
            <a:extLst>
              <a:ext uri="{FF2B5EF4-FFF2-40B4-BE49-F238E27FC236}">
                <a16:creationId xmlns:a16="http://schemas.microsoft.com/office/drawing/2014/main" id="{EC0A58A4-69DE-C54D-978F-291A379DE7C9}"/>
              </a:ext>
            </a:extLst>
          </p:cNvPr>
          <p:cNvSpPr txBox="1">
            <a:spLocks/>
          </p:cNvSpPr>
          <p:nvPr/>
        </p:nvSpPr>
        <p:spPr>
          <a:xfrm>
            <a:off x="234415" y="236056"/>
            <a:ext cx="11957585" cy="618101"/>
          </a:xfrm>
          <a:prstGeom prst="rect">
            <a:avLst/>
          </a:prstGeom>
        </p:spPr>
        <p:txBody>
          <a:bodyPr/>
          <a:lstStyle>
            <a:lvl1pPr algn="l" defTabSz="914400" rtl="0" eaLnBrk="1" latinLnBrk="0" hangingPunct="1">
              <a:lnSpc>
                <a:spcPct val="90000"/>
              </a:lnSpc>
              <a:spcBef>
                <a:spcPct val="0"/>
              </a:spcBef>
              <a:buNone/>
              <a:defRPr sz="4000" b="1" i="0" kern="1200">
                <a:solidFill>
                  <a:srgbClr val="39304C"/>
                </a:solidFill>
                <a:latin typeface="Glory" pitchFamily="2" charset="77"/>
                <a:ea typeface="+mj-ea"/>
                <a:cs typeface="+mj-cs"/>
              </a:defRPr>
            </a:lvl1pPr>
          </a:lstStyle>
          <a:p>
            <a:pPr marL="719138" indent="-719138">
              <a:spcAft>
                <a:spcPts val="1800"/>
              </a:spcAft>
              <a:buClr>
                <a:srgbClr val="3F3153"/>
              </a:buClr>
              <a:buSzPct val="80000"/>
            </a:pPr>
            <a:r>
              <a:rPr lang="en-US" sz="2800" b="1" dirty="0">
                <a:solidFill>
                  <a:srgbClr val="E84141"/>
                </a:solidFill>
                <a:latin typeface="Calibri" panose="020F0502020204030204" pitchFamily="34" charset="0"/>
                <a:cs typeface="Calibri" panose="020F0502020204030204" pitchFamily="34" charset="0"/>
              </a:rPr>
              <a:t>20.3</a:t>
            </a:r>
            <a:r>
              <a:rPr lang="en-US" sz="2800" b="1" dirty="0">
                <a:solidFill>
                  <a:srgbClr val="1E4783"/>
                </a:solidFill>
                <a:latin typeface="Calibri" panose="020F0502020204030204" pitchFamily="34" charset="0"/>
                <a:cs typeface="Calibri" panose="020F0502020204030204" pitchFamily="34" charset="0"/>
              </a:rPr>
              <a:t> Explain the factors affecting the location of nucleated settlement. </a:t>
            </a:r>
          </a:p>
        </p:txBody>
      </p:sp>
      <p:sp>
        <p:nvSpPr>
          <p:cNvPr id="9" name="TextBox 8">
            <a:extLst>
              <a:ext uri="{FF2B5EF4-FFF2-40B4-BE49-F238E27FC236}">
                <a16:creationId xmlns:a16="http://schemas.microsoft.com/office/drawing/2014/main" id="{48584B19-2DDC-4211-8B89-3EA10589325D}"/>
              </a:ext>
            </a:extLst>
          </p:cNvPr>
          <p:cNvSpPr txBox="1"/>
          <p:nvPr/>
        </p:nvSpPr>
        <p:spPr>
          <a:xfrm>
            <a:off x="1004262" y="854157"/>
            <a:ext cx="6018764" cy="4555093"/>
          </a:xfrm>
          <a:prstGeom prst="rect">
            <a:avLst/>
          </a:prstGeom>
          <a:noFill/>
        </p:spPr>
        <p:txBody>
          <a:bodyPr wrap="square">
            <a:spAutoFit/>
          </a:bodyPr>
          <a:lstStyle/>
          <a:p>
            <a:pPr>
              <a:lnSpc>
                <a:spcPts val="2400"/>
              </a:lnSpc>
              <a:spcBef>
                <a:spcPct val="0"/>
              </a:spcBef>
              <a:spcAft>
                <a:spcPct val="0"/>
              </a:spcAft>
              <a:defRPr/>
            </a:pPr>
            <a:r>
              <a:rPr lang="en-IE" altLang="en-US" sz="2400" b="1" dirty="0">
                <a:solidFill>
                  <a:srgbClr val="1E4783"/>
                </a:solidFill>
              </a:rPr>
              <a:t>Drainage</a:t>
            </a:r>
          </a:p>
          <a:p>
            <a:pPr marL="342900" indent="-342900">
              <a:lnSpc>
                <a:spcPts val="2400"/>
              </a:lnSpc>
              <a:spcBef>
                <a:spcPts val="600"/>
              </a:spcBef>
              <a:spcAft>
                <a:spcPct val="0"/>
              </a:spcAft>
              <a:buClr>
                <a:srgbClr val="E84141"/>
              </a:buClr>
              <a:buFont typeface="Arial" panose="020B0604020202020204" pitchFamily="34" charset="0"/>
              <a:buChar char="•"/>
              <a:defRPr/>
            </a:pPr>
            <a:r>
              <a:rPr lang="en-IE" altLang="en-US" sz="2000" dirty="0">
                <a:solidFill>
                  <a:srgbClr val="1E4783"/>
                </a:solidFill>
              </a:rPr>
              <a:t>Many Irish settlements are located in well-drained areas that contain rivers or streams. </a:t>
            </a:r>
          </a:p>
          <a:p>
            <a:pPr marL="342900" indent="-342900">
              <a:lnSpc>
                <a:spcPts val="2400"/>
              </a:lnSpc>
              <a:spcBef>
                <a:spcPts val="600"/>
              </a:spcBef>
              <a:spcAft>
                <a:spcPct val="0"/>
              </a:spcAft>
              <a:buClr>
                <a:srgbClr val="E84141"/>
              </a:buClr>
              <a:buFont typeface="Arial" panose="020B0604020202020204" pitchFamily="34" charset="0"/>
              <a:buChar char="•"/>
              <a:defRPr/>
            </a:pPr>
            <a:r>
              <a:rPr lang="en-IE" altLang="en-US" sz="2000" dirty="0">
                <a:solidFill>
                  <a:srgbClr val="1E4783"/>
                </a:solidFill>
              </a:rPr>
              <a:t>Rivers were used for water and transport. </a:t>
            </a:r>
          </a:p>
          <a:p>
            <a:pPr marL="342900" indent="-342900">
              <a:lnSpc>
                <a:spcPts val="2400"/>
              </a:lnSpc>
              <a:spcBef>
                <a:spcPts val="600"/>
              </a:spcBef>
              <a:spcAft>
                <a:spcPct val="0"/>
              </a:spcAft>
              <a:buClr>
                <a:srgbClr val="E84141"/>
              </a:buClr>
              <a:buFont typeface="Arial" panose="020B0604020202020204" pitchFamily="34" charset="0"/>
              <a:buChar char="•"/>
              <a:defRPr/>
            </a:pPr>
            <a:r>
              <a:rPr lang="en-IE" altLang="en-US" sz="2000" dirty="0">
                <a:solidFill>
                  <a:srgbClr val="1E4783"/>
                </a:solidFill>
              </a:rPr>
              <a:t>Deposits of alluvium along a river’s floodplain produced a fertile soil suitable for farming. </a:t>
            </a:r>
          </a:p>
          <a:p>
            <a:pPr marL="342900" indent="-342900">
              <a:lnSpc>
                <a:spcPts val="2400"/>
              </a:lnSpc>
              <a:spcBef>
                <a:spcPts val="600"/>
              </a:spcBef>
              <a:spcAft>
                <a:spcPct val="0"/>
              </a:spcAft>
              <a:buClr>
                <a:srgbClr val="E84141"/>
              </a:buClr>
              <a:buFont typeface="Arial" panose="020B0604020202020204" pitchFamily="34" charset="0"/>
              <a:buChar char="•"/>
              <a:defRPr/>
            </a:pPr>
            <a:r>
              <a:rPr lang="en-IE" altLang="en-US" sz="2000" dirty="0">
                <a:solidFill>
                  <a:srgbClr val="1E4783"/>
                </a:solidFill>
              </a:rPr>
              <a:t>Therefore, many settlements are located a short distance from a river’s floodplain. </a:t>
            </a:r>
          </a:p>
          <a:p>
            <a:pPr marL="342900" indent="-342900">
              <a:lnSpc>
                <a:spcPts val="2400"/>
              </a:lnSpc>
              <a:spcBef>
                <a:spcPts val="600"/>
              </a:spcBef>
              <a:spcAft>
                <a:spcPct val="0"/>
              </a:spcAft>
              <a:buClr>
                <a:srgbClr val="E84141"/>
              </a:buClr>
              <a:buFont typeface="Arial" panose="020B0604020202020204" pitchFamily="34" charset="0"/>
              <a:buChar char="•"/>
              <a:defRPr/>
            </a:pPr>
            <a:r>
              <a:rPr lang="en-IE" altLang="en-US" sz="2000" dirty="0">
                <a:solidFill>
                  <a:srgbClr val="1E4783"/>
                </a:solidFill>
              </a:rPr>
              <a:t>Many towns developed at the bridging point of a river. Some towns also developed on dry-point sites – sites near a river but on a hill so that rainwater drained down to the river. </a:t>
            </a:r>
          </a:p>
          <a:p>
            <a:pPr marL="342900" indent="-342900">
              <a:lnSpc>
                <a:spcPts val="2400"/>
              </a:lnSpc>
              <a:spcBef>
                <a:spcPts val="600"/>
              </a:spcBef>
              <a:spcAft>
                <a:spcPct val="0"/>
              </a:spcAft>
              <a:buClr>
                <a:srgbClr val="E84141"/>
              </a:buClr>
              <a:buFont typeface="Arial" panose="020B0604020202020204" pitchFamily="34" charset="0"/>
              <a:buChar char="•"/>
              <a:defRPr/>
            </a:pPr>
            <a:r>
              <a:rPr lang="en-IE" altLang="en-US" sz="2000" dirty="0">
                <a:solidFill>
                  <a:srgbClr val="1E4783"/>
                </a:solidFill>
              </a:rPr>
              <a:t>Poorly drained areas contain fewer settlements.</a:t>
            </a:r>
            <a:endParaRPr lang="en-US" altLang="en-US" sz="2000" dirty="0">
              <a:solidFill>
                <a:srgbClr val="1E4783"/>
              </a:solidFill>
            </a:endParaRPr>
          </a:p>
        </p:txBody>
      </p:sp>
      <p:pic>
        <p:nvPicPr>
          <p:cNvPr id="4" name="Picture 3">
            <a:extLst>
              <a:ext uri="{FF2B5EF4-FFF2-40B4-BE49-F238E27FC236}">
                <a16:creationId xmlns:a16="http://schemas.microsoft.com/office/drawing/2014/main" id="{1A55B464-F3CB-4093-AFCD-6A255FE7E731}"/>
              </a:ext>
            </a:extLst>
          </p:cNvPr>
          <p:cNvPicPr>
            <a:picLocks noChangeAspect="1"/>
          </p:cNvPicPr>
          <p:nvPr/>
        </p:nvPicPr>
        <p:blipFill>
          <a:blip r:embed="rId2"/>
          <a:stretch>
            <a:fillRect/>
          </a:stretch>
        </p:blipFill>
        <p:spPr>
          <a:xfrm>
            <a:off x="7165777" y="1120654"/>
            <a:ext cx="4551793" cy="4100275"/>
          </a:xfrm>
          <a:prstGeom prst="rect">
            <a:avLst/>
          </a:prstGeom>
        </p:spPr>
      </p:pic>
    </p:spTree>
    <p:extLst>
      <p:ext uri="{BB962C8B-B14F-4D97-AF65-F5344CB8AC3E}">
        <p14:creationId xmlns:p14="http://schemas.microsoft.com/office/powerpoint/2010/main" val="233852905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12"/>
          <p:cNvSpPr/>
          <p:nvPr/>
        </p:nvSpPr>
        <p:spPr>
          <a:xfrm>
            <a:off x="0" y="1"/>
            <a:ext cx="12192000" cy="5881510"/>
          </a:xfrm>
          <a:prstGeom prst="rect">
            <a:avLst/>
          </a:prstGeom>
          <a:solidFill>
            <a:srgbClr val="FFDE3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59" name="Google Shape;159;p12"/>
          <p:cNvSpPr txBox="1"/>
          <p:nvPr/>
        </p:nvSpPr>
        <p:spPr>
          <a:xfrm>
            <a:off x="463296" y="2322655"/>
            <a:ext cx="10515600" cy="618101"/>
          </a:xfrm>
          <a:prstGeom prst="rect">
            <a:avLst/>
          </a:prstGeom>
          <a:noFill/>
          <a:ln>
            <a:noFill/>
          </a:ln>
        </p:spPr>
        <p:txBody>
          <a:bodyPr spcFirstLastPara="1" wrap="square" lIns="91425" tIns="45700" rIns="91425" bIns="45700" anchor="t" anchorCtr="0">
            <a:noAutofit/>
          </a:bodyPr>
          <a:lstStyle/>
          <a:p>
            <a:r>
              <a:rPr lang="en-US" sz="2000" b="1" dirty="0">
                <a:solidFill>
                  <a:srgbClr val="1E4783"/>
                </a:solidFill>
                <a:latin typeface="Calibri" panose="020F0502020204030204" pitchFamily="34" charset="0"/>
                <a:cs typeface="Calibri" panose="020F0502020204030204" pitchFamily="34" charset="0"/>
              </a:rPr>
              <a:t>Go to Section 20.3 on page 110 of your Skills Book.</a:t>
            </a:r>
          </a:p>
        </p:txBody>
      </p:sp>
      <p:sp>
        <p:nvSpPr>
          <p:cNvPr id="5" name="Title 6">
            <a:extLst>
              <a:ext uri="{FF2B5EF4-FFF2-40B4-BE49-F238E27FC236}">
                <a16:creationId xmlns:a16="http://schemas.microsoft.com/office/drawing/2014/main" id="{DA15AE84-99D1-4FEA-AEC0-6240CD0E1764}"/>
              </a:ext>
            </a:extLst>
          </p:cNvPr>
          <p:cNvSpPr txBox="1">
            <a:spLocks/>
          </p:cNvSpPr>
          <p:nvPr/>
        </p:nvSpPr>
        <p:spPr>
          <a:xfrm>
            <a:off x="234415" y="236056"/>
            <a:ext cx="11957585" cy="618101"/>
          </a:xfrm>
          <a:prstGeom prst="rect">
            <a:avLst/>
          </a:prstGeom>
        </p:spPr>
        <p:txBody>
          <a:bodyPr/>
          <a:lstStyle>
            <a:lvl1pPr algn="l" defTabSz="914400" rtl="0" eaLnBrk="1" latinLnBrk="0" hangingPunct="1">
              <a:lnSpc>
                <a:spcPct val="90000"/>
              </a:lnSpc>
              <a:spcBef>
                <a:spcPct val="0"/>
              </a:spcBef>
              <a:buNone/>
              <a:defRPr sz="4000" b="1" i="0" kern="1200">
                <a:solidFill>
                  <a:srgbClr val="39304C"/>
                </a:solidFill>
                <a:latin typeface="Glory" pitchFamily="2" charset="77"/>
                <a:ea typeface="+mj-ea"/>
                <a:cs typeface="+mj-cs"/>
              </a:defRPr>
            </a:lvl1pPr>
          </a:lstStyle>
          <a:p>
            <a:pPr marL="719138" indent="-719138">
              <a:spcAft>
                <a:spcPts val="1800"/>
              </a:spcAft>
              <a:buClr>
                <a:srgbClr val="3F3153"/>
              </a:buClr>
              <a:buSzPct val="80000"/>
            </a:pPr>
            <a:r>
              <a:rPr lang="en-US" sz="2800" b="1" dirty="0">
                <a:solidFill>
                  <a:srgbClr val="E84141"/>
                </a:solidFill>
                <a:latin typeface="Calibri" panose="020F0502020204030204" pitchFamily="34" charset="0"/>
                <a:cs typeface="Calibri" panose="020F0502020204030204" pitchFamily="34" charset="0"/>
              </a:rPr>
              <a:t>20.3</a:t>
            </a:r>
            <a:r>
              <a:rPr lang="en-US" sz="2800" b="1" dirty="0">
                <a:solidFill>
                  <a:srgbClr val="1E4783"/>
                </a:solidFill>
                <a:latin typeface="Calibri" panose="020F0502020204030204" pitchFamily="34" charset="0"/>
                <a:cs typeface="Calibri" panose="020F0502020204030204" pitchFamily="34" charset="0"/>
              </a:rPr>
              <a:t> Explain the factors affecting the location of nucleated settlement. </a:t>
            </a:r>
          </a:p>
        </p:txBody>
      </p:sp>
    </p:spTree>
    <p:extLst>
      <p:ext uri="{BB962C8B-B14F-4D97-AF65-F5344CB8AC3E}">
        <p14:creationId xmlns:p14="http://schemas.microsoft.com/office/powerpoint/2010/main" val="4605217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4B40450-20D5-1F4A-97F8-BCB09967491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313249" y="249382"/>
            <a:ext cx="4985624" cy="5439348"/>
          </a:xfrm>
          <a:prstGeom prst="rect">
            <a:avLst/>
          </a:prstGeom>
        </p:spPr>
      </p:pic>
    </p:spTree>
    <p:extLst>
      <p:ext uri="{BB962C8B-B14F-4D97-AF65-F5344CB8AC3E}">
        <p14:creationId xmlns:p14="http://schemas.microsoft.com/office/powerpoint/2010/main" val="342881794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C2C3973-A792-4721-9813-9A15BFE73228}"/>
              </a:ext>
            </a:extLst>
          </p:cNvPr>
          <p:cNvSpPr txBox="1"/>
          <p:nvPr/>
        </p:nvSpPr>
        <p:spPr>
          <a:xfrm>
            <a:off x="678426" y="412955"/>
            <a:ext cx="10368116" cy="523220"/>
          </a:xfrm>
          <a:prstGeom prst="rect">
            <a:avLst/>
          </a:prstGeom>
        </p:spPr>
        <p:txBody>
          <a:bodyPr wrap="square" rtlCol="0">
            <a:spAutoFit/>
          </a:bodyPr>
          <a:lstStyle/>
          <a:p>
            <a:r>
              <a:rPr lang="en-US" sz="2800" b="1" dirty="0">
                <a:solidFill>
                  <a:srgbClr val="E84141"/>
                </a:solidFill>
                <a:latin typeface="Calibri" panose="020F0502020204030204" pitchFamily="34" charset="0"/>
                <a:cs typeface="Calibri" panose="020F0502020204030204" pitchFamily="34" charset="0"/>
              </a:rPr>
              <a:t>20.4</a:t>
            </a:r>
            <a:r>
              <a:rPr lang="en-US" sz="2800" b="1" dirty="0">
                <a:solidFill>
                  <a:srgbClr val="1E4783"/>
                </a:solidFill>
                <a:latin typeface="Calibri" panose="020F0502020204030204" pitchFamily="34" charset="0"/>
                <a:cs typeface="Calibri" panose="020F0502020204030204" pitchFamily="34" charset="0"/>
              </a:rPr>
              <a:t> Describe what is meant by ‘functions of nucleated settlement’.</a:t>
            </a:r>
            <a:r>
              <a:rPr lang="en-GB" sz="2800" b="1" dirty="0">
                <a:solidFill>
                  <a:srgbClr val="1E4783"/>
                </a:solidFill>
                <a:latin typeface="Calibri" panose="020F0502020204030204" pitchFamily="34" charset="0"/>
                <a:cs typeface="Calibri" panose="020F0502020204030204" pitchFamily="34" charset="0"/>
              </a:rPr>
              <a:t>	</a:t>
            </a:r>
            <a:endParaRPr lang="en-US" sz="2800" dirty="0">
              <a:solidFill>
                <a:srgbClr val="1E4783"/>
              </a:solidFill>
              <a:latin typeface="Calibri" panose="020F0502020204030204" pitchFamily="34" charset="0"/>
              <a:cs typeface="Calibri" panose="020F0502020204030204" pitchFamily="34" charset="0"/>
            </a:endParaRPr>
          </a:p>
        </p:txBody>
      </p:sp>
      <p:sp>
        <p:nvSpPr>
          <p:cNvPr id="3" name="TextBox 2">
            <a:extLst>
              <a:ext uri="{FF2B5EF4-FFF2-40B4-BE49-F238E27FC236}">
                <a16:creationId xmlns:a16="http://schemas.microsoft.com/office/drawing/2014/main" id="{05511524-EEC3-47BE-8EC5-3A7FAC208795}"/>
              </a:ext>
            </a:extLst>
          </p:cNvPr>
          <p:cNvSpPr txBox="1"/>
          <p:nvPr/>
        </p:nvSpPr>
        <p:spPr>
          <a:xfrm>
            <a:off x="678426" y="1342103"/>
            <a:ext cx="6061587" cy="4093428"/>
          </a:xfrm>
          <a:prstGeom prst="rect">
            <a:avLst/>
          </a:prstGeom>
        </p:spPr>
        <p:txBody>
          <a:bodyPr wrap="square" rtlCol="0">
            <a:spAutoFit/>
          </a:bodyPr>
          <a:lstStyle/>
          <a:p>
            <a:pPr marL="285750" indent="-285750" algn="l">
              <a:buClr>
                <a:srgbClr val="E84141"/>
              </a:buClr>
              <a:buFont typeface="Arial" panose="020B0604020202020204" pitchFamily="34" charset="0"/>
              <a:buChar char="•"/>
            </a:pPr>
            <a:r>
              <a:rPr lang="en-IE" sz="2000" b="0" i="0" u="none" strike="noStrike" baseline="0" dirty="0">
                <a:solidFill>
                  <a:srgbClr val="1E4783"/>
                </a:solidFill>
                <a:latin typeface="Inter-Regular"/>
              </a:rPr>
              <a:t>The </a:t>
            </a:r>
            <a:r>
              <a:rPr lang="en-IE" sz="2000" b="1" i="0" u="none" strike="noStrike" baseline="0" dirty="0">
                <a:solidFill>
                  <a:srgbClr val="1E4783"/>
                </a:solidFill>
                <a:latin typeface="Inter-Bold"/>
              </a:rPr>
              <a:t>functions </a:t>
            </a:r>
            <a:r>
              <a:rPr lang="en-IE" sz="2000" b="0" i="0" u="none" strike="noStrike" baseline="0" dirty="0">
                <a:solidFill>
                  <a:srgbClr val="1E4783"/>
                </a:solidFill>
                <a:latin typeface="Inter-Regular"/>
              </a:rPr>
              <a:t>of a settlement are the </a:t>
            </a:r>
            <a:r>
              <a:rPr lang="en-IE" sz="2000" b="1" i="0" u="none" strike="noStrike" baseline="0" dirty="0">
                <a:solidFill>
                  <a:srgbClr val="1E4783"/>
                </a:solidFill>
                <a:latin typeface="Inter-Bold"/>
              </a:rPr>
              <a:t>services </a:t>
            </a:r>
            <a:r>
              <a:rPr lang="en-IE" sz="2000" b="0" i="0" u="none" strike="noStrike" baseline="0" dirty="0">
                <a:solidFill>
                  <a:srgbClr val="1E4783"/>
                </a:solidFill>
                <a:latin typeface="Inter-Regular"/>
              </a:rPr>
              <a:t>it provides. </a:t>
            </a:r>
          </a:p>
          <a:p>
            <a:pPr marL="285750" indent="-285750" algn="l">
              <a:buClr>
                <a:srgbClr val="E84141"/>
              </a:buClr>
              <a:buFont typeface="Arial" panose="020B0604020202020204" pitchFamily="34" charset="0"/>
              <a:buChar char="•"/>
            </a:pPr>
            <a:r>
              <a:rPr lang="en-IE" sz="2000" b="0" i="0" u="none" strike="noStrike" baseline="0" dirty="0">
                <a:solidFill>
                  <a:srgbClr val="1E4783"/>
                </a:solidFill>
                <a:latin typeface="Inter-Regular"/>
              </a:rPr>
              <a:t>Examples of functions includes retail (shops) and residential (housing). </a:t>
            </a:r>
          </a:p>
          <a:p>
            <a:pPr marL="285750" indent="-285750" algn="l">
              <a:buClr>
                <a:srgbClr val="E84141"/>
              </a:buClr>
              <a:buFont typeface="Arial" panose="020B0604020202020204" pitchFamily="34" charset="0"/>
              <a:buChar char="•"/>
            </a:pPr>
            <a:r>
              <a:rPr lang="en-IE" sz="2000" b="0" i="0" u="none" strike="noStrike" baseline="0" dirty="0">
                <a:solidFill>
                  <a:srgbClr val="1E4783"/>
                </a:solidFill>
                <a:latin typeface="Inter-Regular"/>
              </a:rPr>
              <a:t>Some nucleated settlements may have had one major function</a:t>
            </a:r>
          </a:p>
          <a:p>
            <a:pPr marL="742950" lvl="1" indent="-285750">
              <a:buClr>
                <a:srgbClr val="E84141"/>
              </a:buClr>
              <a:buFont typeface="Arial" panose="020B0604020202020204" pitchFamily="34" charset="0"/>
              <a:buChar char="•"/>
            </a:pPr>
            <a:r>
              <a:rPr lang="en-IE" sz="2000" b="0" i="0" u="none" strike="noStrike" baseline="0" dirty="0">
                <a:solidFill>
                  <a:srgbClr val="1E4783"/>
                </a:solidFill>
                <a:latin typeface="Inter-Regular"/>
              </a:rPr>
              <a:t>For example, Anglo-Norman towns started as defence settlements.</a:t>
            </a:r>
          </a:p>
          <a:p>
            <a:pPr marL="285750" indent="-285750" algn="l">
              <a:buClr>
                <a:srgbClr val="E84141"/>
              </a:buClr>
              <a:buFont typeface="Arial" panose="020B0604020202020204" pitchFamily="34" charset="0"/>
              <a:buChar char="•"/>
            </a:pPr>
            <a:r>
              <a:rPr lang="en-IE" sz="2000" b="0" i="0" u="none" strike="noStrike" baseline="0" dirty="0">
                <a:solidFill>
                  <a:srgbClr val="1E4783"/>
                </a:solidFill>
                <a:latin typeface="Inter-Regular"/>
              </a:rPr>
              <a:t>Over time, however, most settlements have become </a:t>
            </a:r>
            <a:r>
              <a:rPr lang="en-IE" sz="2000" b="1" i="0" u="none" strike="noStrike" baseline="0" dirty="0">
                <a:solidFill>
                  <a:srgbClr val="1E4783"/>
                </a:solidFill>
                <a:latin typeface="Inter-Bold"/>
              </a:rPr>
              <a:t>multifunctional</a:t>
            </a:r>
            <a:r>
              <a:rPr lang="en-IE" sz="2000" b="0" i="0" u="none" strike="noStrike" baseline="0" dirty="0">
                <a:solidFill>
                  <a:srgbClr val="1E4783"/>
                </a:solidFill>
                <a:latin typeface="Inter-Regular"/>
              </a:rPr>
              <a:t>. </a:t>
            </a:r>
          </a:p>
          <a:p>
            <a:pPr marL="285750" indent="-285750" algn="l">
              <a:buClr>
                <a:srgbClr val="E84141"/>
              </a:buClr>
              <a:buFont typeface="Arial" panose="020B0604020202020204" pitchFamily="34" charset="0"/>
              <a:buChar char="•"/>
            </a:pPr>
            <a:r>
              <a:rPr lang="en-IE" sz="2000" b="0" i="0" u="none" strike="noStrike" baseline="0" dirty="0">
                <a:solidFill>
                  <a:srgbClr val="1E4783"/>
                </a:solidFill>
                <a:latin typeface="Inter-Regular"/>
              </a:rPr>
              <a:t>This means they have a </a:t>
            </a:r>
            <a:r>
              <a:rPr lang="en-IE" sz="2000" b="1" i="0" u="none" strike="noStrike" baseline="0" dirty="0">
                <a:solidFill>
                  <a:srgbClr val="1E4783"/>
                </a:solidFill>
                <a:latin typeface="Inter-Bold"/>
              </a:rPr>
              <a:t>range of functions </a:t>
            </a:r>
            <a:r>
              <a:rPr lang="en-IE" sz="2000" b="0" i="0" u="none" strike="noStrike" baseline="0" dirty="0">
                <a:solidFill>
                  <a:srgbClr val="1E4783"/>
                </a:solidFill>
                <a:latin typeface="Inter-Regular"/>
              </a:rPr>
              <a:t>or services they provide to the people of the town and the surrounding area (hinterland).</a:t>
            </a:r>
            <a:endParaRPr lang="en-IE" sz="2000" dirty="0">
              <a:solidFill>
                <a:srgbClr val="1E4783"/>
              </a:solidFill>
              <a:latin typeface="+mn-lt"/>
            </a:endParaRPr>
          </a:p>
        </p:txBody>
      </p:sp>
      <p:pic>
        <p:nvPicPr>
          <p:cNvPr id="8" name="Picture 7" descr="A picture containing accessory, necklet&#10;&#10;Description automatically generated">
            <a:extLst>
              <a:ext uri="{FF2B5EF4-FFF2-40B4-BE49-F238E27FC236}">
                <a16:creationId xmlns:a16="http://schemas.microsoft.com/office/drawing/2014/main" id="{23FB15D2-ABF7-2D76-0218-32336CBE73A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107884" y="1662446"/>
            <a:ext cx="4742306" cy="3370192"/>
          </a:xfrm>
          <a:prstGeom prst="rect">
            <a:avLst/>
          </a:prstGeom>
        </p:spPr>
      </p:pic>
    </p:spTree>
    <p:extLst>
      <p:ext uri="{BB962C8B-B14F-4D97-AF65-F5344CB8AC3E}">
        <p14:creationId xmlns:p14="http://schemas.microsoft.com/office/powerpoint/2010/main" val="304047945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C2C3973-A792-4721-9813-9A15BFE73228}"/>
              </a:ext>
            </a:extLst>
          </p:cNvPr>
          <p:cNvSpPr txBox="1"/>
          <p:nvPr/>
        </p:nvSpPr>
        <p:spPr>
          <a:xfrm>
            <a:off x="678426" y="412955"/>
            <a:ext cx="10368116" cy="523220"/>
          </a:xfrm>
          <a:prstGeom prst="rect">
            <a:avLst/>
          </a:prstGeom>
        </p:spPr>
        <p:txBody>
          <a:bodyPr wrap="square" rtlCol="0">
            <a:spAutoFit/>
          </a:bodyPr>
          <a:lstStyle/>
          <a:p>
            <a:r>
              <a:rPr lang="en-US" sz="2800" b="1" dirty="0">
                <a:solidFill>
                  <a:srgbClr val="E84141"/>
                </a:solidFill>
                <a:latin typeface="Calibri" panose="020F0502020204030204" pitchFamily="34" charset="0"/>
                <a:cs typeface="Calibri" panose="020F0502020204030204" pitchFamily="34" charset="0"/>
              </a:rPr>
              <a:t>20.4</a:t>
            </a:r>
            <a:r>
              <a:rPr lang="en-US" sz="2800" b="1" dirty="0">
                <a:solidFill>
                  <a:srgbClr val="1E4783"/>
                </a:solidFill>
                <a:latin typeface="Calibri" panose="020F0502020204030204" pitchFamily="34" charset="0"/>
                <a:cs typeface="Calibri" panose="020F0502020204030204" pitchFamily="34" charset="0"/>
              </a:rPr>
              <a:t> Describe what is meant by ‘functions of nucleated settlement’.</a:t>
            </a:r>
            <a:r>
              <a:rPr lang="en-GB" sz="2800" b="1" dirty="0">
                <a:solidFill>
                  <a:srgbClr val="1E4783"/>
                </a:solidFill>
                <a:latin typeface="Calibri" panose="020F0502020204030204" pitchFamily="34" charset="0"/>
                <a:cs typeface="Calibri" panose="020F0502020204030204" pitchFamily="34" charset="0"/>
              </a:rPr>
              <a:t>	</a:t>
            </a:r>
            <a:endParaRPr lang="en-US" sz="2800" dirty="0">
              <a:solidFill>
                <a:srgbClr val="1E4783"/>
              </a:solidFill>
              <a:latin typeface="Calibri" panose="020F0502020204030204" pitchFamily="34" charset="0"/>
              <a:cs typeface="Calibri" panose="020F0502020204030204" pitchFamily="34" charset="0"/>
            </a:endParaRPr>
          </a:p>
        </p:txBody>
      </p:sp>
      <p:pic>
        <p:nvPicPr>
          <p:cNvPr id="7" name="Picture 6">
            <a:extLst>
              <a:ext uri="{FF2B5EF4-FFF2-40B4-BE49-F238E27FC236}">
                <a16:creationId xmlns:a16="http://schemas.microsoft.com/office/drawing/2014/main" id="{628FA332-098B-4C20-8785-1110AFC2CCDC}"/>
              </a:ext>
            </a:extLst>
          </p:cNvPr>
          <p:cNvPicPr>
            <a:picLocks noChangeAspect="1"/>
          </p:cNvPicPr>
          <p:nvPr/>
        </p:nvPicPr>
        <p:blipFill>
          <a:blip r:embed="rId2"/>
          <a:stretch>
            <a:fillRect/>
          </a:stretch>
        </p:blipFill>
        <p:spPr>
          <a:xfrm>
            <a:off x="1726929" y="1095113"/>
            <a:ext cx="7918516" cy="4357396"/>
          </a:xfrm>
          <a:prstGeom prst="rect">
            <a:avLst/>
          </a:prstGeom>
        </p:spPr>
      </p:pic>
    </p:spTree>
    <p:extLst>
      <p:ext uri="{BB962C8B-B14F-4D97-AF65-F5344CB8AC3E}">
        <p14:creationId xmlns:p14="http://schemas.microsoft.com/office/powerpoint/2010/main" val="144260301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C2C3973-A792-4721-9813-9A15BFE73228}"/>
              </a:ext>
            </a:extLst>
          </p:cNvPr>
          <p:cNvSpPr txBox="1"/>
          <p:nvPr/>
        </p:nvSpPr>
        <p:spPr>
          <a:xfrm>
            <a:off x="678426" y="412955"/>
            <a:ext cx="10368116" cy="523220"/>
          </a:xfrm>
          <a:prstGeom prst="rect">
            <a:avLst/>
          </a:prstGeom>
        </p:spPr>
        <p:txBody>
          <a:bodyPr wrap="square" rtlCol="0">
            <a:spAutoFit/>
          </a:bodyPr>
          <a:lstStyle/>
          <a:p>
            <a:r>
              <a:rPr lang="en-US" sz="2800" b="1" dirty="0">
                <a:solidFill>
                  <a:srgbClr val="E84141"/>
                </a:solidFill>
                <a:latin typeface="Calibri" panose="020F0502020204030204" pitchFamily="34" charset="0"/>
                <a:cs typeface="Calibri" panose="020F0502020204030204" pitchFamily="34" charset="0"/>
              </a:rPr>
              <a:t>20.4</a:t>
            </a:r>
            <a:r>
              <a:rPr lang="en-US" sz="2800" b="1" dirty="0">
                <a:solidFill>
                  <a:srgbClr val="1E4783"/>
                </a:solidFill>
                <a:latin typeface="Calibri" panose="020F0502020204030204" pitchFamily="34" charset="0"/>
                <a:cs typeface="Calibri" panose="020F0502020204030204" pitchFamily="34" charset="0"/>
              </a:rPr>
              <a:t> Describe what is meant by ‘functions of nucleated settlement’.</a:t>
            </a:r>
            <a:r>
              <a:rPr lang="en-GB" sz="2800" b="1" dirty="0">
                <a:solidFill>
                  <a:srgbClr val="1E4783"/>
                </a:solidFill>
                <a:latin typeface="Calibri" panose="020F0502020204030204" pitchFamily="34" charset="0"/>
                <a:cs typeface="Calibri" panose="020F0502020204030204" pitchFamily="34" charset="0"/>
              </a:rPr>
              <a:t>	</a:t>
            </a:r>
            <a:endParaRPr lang="en-US" sz="2800" dirty="0">
              <a:solidFill>
                <a:srgbClr val="1E4783"/>
              </a:solidFill>
              <a:latin typeface="Calibri" panose="020F0502020204030204" pitchFamily="34" charset="0"/>
              <a:cs typeface="Calibri" panose="020F0502020204030204" pitchFamily="34" charset="0"/>
            </a:endParaRPr>
          </a:p>
        </p:txBody>
      </p:sp>
      <p:grpSp>
        <p:nvGrpSpPr>
          <p:cNvPr id="8" name="Group 7">
            <a:extLst>
              <a:ext uri="{FF2B5EF4-FFF2-40B4-BE49-F238E27FC236}">
                <a16:creationId xmlns:a16="http://schemas.microsoft.com/office/drawing/2014/main" id="{6695575A-1CBC-4CF7-97B9-A8D93E94D097}"/>
              </a:ext>
            </a:extLst>
          </p:cNvPr>
          <p:cNvGrpSpPr/>
          <p:nvPr/>
        </p:nvGrpSpPr>
        <p:grpSpPr>
          <a:xfrm>
            <a:off x="1726929" y="1637239"/>
            <a:ext cx="8204659" cy="2798461"/>
            <a:chOff x="1726928" y="1095112"/>
            <a:chExt cx="8204659" cy="2798461"/>
          </a:xfrm>
        </p:grpSpPr>
        <p:pic>
          <p:nvPicPr>
            <p:cNvPr id="6" name="Picture 5">
              <a:extLst>
                <a:ext uri="{FF2B5EF4-FFF2-40B4-BE49-F238E27FC236}">
                  <a16:creationId xmlns:a16="http://schemas.microsoft.com/office/drawing/2014/main" id="{2D7043E3-1A86-4C37-96E4-C0EA8913F4D0}"/>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726928" y="1095112"/>
              <a:ext cx="8204657" cy="542127"/>
            </a:xfrm>
            <a:prstGeom prst="rect">
              <a:avLst/>
            </a:prstGeom>
          </p:spPr>
        </p:pic>
        <p:pic>
          <p:nvPicPr>
            <p:cNvPr id="7" name="Picture 6">
              <a:extLst>
                <a:ext uri="{FF2B5EF4-FFF2-40B4-BE49-F238E27FC236}">
                  <a16:creationId xmlns:a16="http://schemas.microsoft.com/office/drawing/2014/main" id="{E38F2223-55A2-46F3-82D5-019BA676B1E2}"/>
                </a:ext>
              </a:extLst>
            </p:cNvPr>
            <p:cNvPicPr>
              <a:picLocks noChangeAspect="1"/>
            </p:cNvPicPr>
            <p:nvPr/>
          </p:nvPicPr>
          <p:blipFill>
            <a:blip r:embed="rId3"/>
            <a:stretch>
              <a:fillRect/>
            </a:stretch>
          </p:blipFill>
          <p:spPr>
            <a:xfrm>
              <a:off x="1726929" y="1618332"/>
              <a:ext cx="8204658" cy="2275241"/>
            </a:xfrm>
            <a:prstGeom prst="rect">
              <a:avLst/>
            </a:prstGeom>
          </p:spPr>
        </p:pic>
      </p:grpSp>
    </p:spTree>
    <p:extLst>
      <p:ext uri="{BB962C8B-B14F-4D97-AF65-F5344CB8AC3E}">
        <p14:creationId xmlns:p14="http://schemas.microsoft.com/office/powerpoint/2010/main" val="57603002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C2C3973-A792-4721-9813-9A15BFE73228}"/>
              </a:ext>
            </a:extLst>
          </p:cNvPr>
          <p:cNvSpPr txBox="1"/>
          <p:nvPr/>
        </p:nvSpPr>
        <p:spPr>
          <a:xfrm>
            <a:off x="678426" y="412955"/>
            <a:ext cx="10368116" cy="523220"/>
          </a:xfrm>
          <a:prstGeom prst="rect">
            <a:avLst/>
          </a:prstGeom>
        </p:spPr>
        <p:txBody>
          <a:bodyPr wrap="square" rtlCol="0">
            <a:spAutoFit/>
          </a:bodyPr>
          <a:lstStyle/>
          <a:p>
            <a:r>
              <a:rPr lang="en-US" sz="2800" b="1" dirty="0">
                <a:solidFill>
                  <a:srgbClr val="E84141"/>
                </a:solidFill>
                <a:latin typeface="Calibri" panose="020F0502020204030204" pitchFamily="34" charset="0"/>
                <a:cs typeface="Calibri" panose="020F0502020204030204" pitchFamily="34" charset="0"/>
              </a:rPr>
              <a:t>20.4</a:t>
            </a:r>
            <a:r>
              <a:rPr lang="en-US" sz="2800" b="1" dirty="0">
                <a:solidFill>
                  <a:srgbClr val="1E4783"/>
                </a:solidFill>
                <a:latin typeface="Calibri" panose="020F0502020204030204" pitchFamily="34" charset="0"/>
                <a:cs typeface="Calibri" panose="020F0502020204030204" pitchFamily="34" charset="0"/>
              </a:rPr>
              <a:t> Describe what is meant by ‘functions of nucleated settlement’.</a:t>
            </a:r>
            <a:r>
              <a:rPr lang="en-GB" sz="2800" b="1" dirty="0">
                <a:solidFill>
                  <a:srgbClr val="1E4783"/>
                </a:solidFill>
                <a:latin typeface="Calibri" panose="020F0502020204030204" pitchFamily="34" charset="0"/>
                <a:cs typeface="Calibri" panose="020F0502020204030204" pitchFamily="34" charset="0"/>
              </a:rPr>
              <a:t>	</a:t>
            </a:r>
            <a:endParaRPr lang="en-US" sz="2800" dirty="0">
              <a:solidFill>
                <a:srgbClr val="1E4783"/>
              </a:solidFill>
              <a:latin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699151BA-B524-49EB-BA68-4DC9B47603CA}"/>
              </a:ext>
            </a:extLst>
          </p:cNvPr>
          <p:cNvSpPr txBox="1"/>
          <p:nvPr/>
        </p:nvSpPr>
        <p:spPr>
          <a:xfrm>
            <a:off x="1268361" y="1843548"/>
            <a:ext cx="9217742" cy="461665"/>
          </a:xfrm>
          <a:prstGeom prst="rect">
            <a:avLst/>
          </a:prstGeom>
          <a:solidFill>
            <a:srgbClr val="E84141"/>
          </a:solidFill>
        </p:spPr>
        <p:txBody>
          <a:bodyPr wrap="square" rtlCol="0">
            <a:spAutoFit/>
          </a:bodyPr>
          <a:lstStyle/>
          <a:p>
            <a:pPr algn="ctr"/>
            <a:r>
              <a:rPr lang="en-IE" sz="2400" b="1" dirty="0">
                <a:solidFill>
                  <a:schemeClr val="bg1"/>
                </a:solidFill>
                <a:latin typeface="+mn-lt"/>
              </a:rPr>
              <a:t>Complete the Exam Expert on page 249 of your Textbook.</a:t>
            </a:r>
          </a:p>
        </p:txBody>
      </p:sp>
    </p:spTree>
    <p:extLst>
      <p:ext uri="{BB962C8B-B14F-4D97-AF65-F5344CB8AC3E}">
        <p14:creationId xmlns:p14="http://schemas.microsoft.com/office/powerpoint/2010/main" val="379129260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C27C1DE-038C-084A-9FF4-2BA72282FF5F}"/>
              </a:ext>
            </a:extLst>
          </p:cNvPr>
          <p:cNvSpPr txBox="1"/>
          <p:nvPr/>
        </p:nvSpPr>
        <p:spPr>
          <a:xfrm>
            <a:off x="1858894" y="1720840"/>
            <a:ext cx="8201891" cy="2554545"/>
          </a:xfrm>
          <a:prstGeom prst="rect">
            <a:avLst/>
          </a:prstGeom>
        </p:spPr>
        <p:txBody>
          <a:bodyPr wrap="square" rtlCol="0">
            <a:spAutoFit/>
          </a:bodyPr>
          <a:lstStyle/>
          <a:p>
            <a:r>
              <a:rPr lang="en-US" sz="2000" dirty="0">
                <a:solidFill>
                  <a:srgbClr val="1E4783"/>
                </a:solidFill>
              </a:rPr>
              <a:t>The learning outcome for this topic requires you to ‘</a:t>
            </a:r>
            <a:r>
              <a:rPr lang="en-IE" sz="2000" i="1" dirty="0">
                <a:solidFill>
                  <a:srgbClr val="1E4783"/>
                </a:solidFill>
                <a:effectLst/>
                <a:ea typeface="Times New Roman" panose="02020603050405020304" pitchFamily="18" charset="0"/>
              </a:rPr>
              <a:t>consider the factors affecting the location and origin of rural and urban settlement in Ireland</a:t>
            </a:r>
            <a:r>
              <a:rPr lang="en-US" sz="2000" dirty="0">
                <a:solidFill>
                  <a:srgbClr val="1E4783"/>
                </a:solidFill>
              </a:rPr>
              <a:t>’. </a:t>
            </a:r>
          </a:p>
          <a:p>
            <a:endParaRPr lang="en-US" sz="2000" dirty="0">
              <a:solidFill>
                <a:srgbClr val="1E4783"/>
              </a:solidFill>
            </a:endParaRPr>
          </a:p>
          <a:p>
            <a:r>
              <a:rPr lang="en-US" sz="2000" dirty="0">
                <a:solidFill>
                  <a:srgbClr val="1E4783"/>
                </a:solidFill>
              </a:rPr>
              <a:t>There is a CBA2 Warm-Up on pages 252–254 of your Textbook. This CBA Warm-Up helps you examine the origins and development of your local town.</a:t>
            </a:r>
          </a:p>
          <a:p>
            <a:endParaRPr lang="en-US" sz="2000" dirty="0">
              <a:solidFill>
                <a:srgbClr val="1E4783"/>
              </a:solidFill>
            </a:endParaRPr>
          </a:p>
          <a:p>
            <a:r>
              <a:rPr lang="en-US" sz="2000" dirty="0">
                <a:solidFill>
                  <a:srgbClr val="1E4783"/>
                </a:solidFill>
              </a:rPr>
              <a:t>Follow your teacher’s advice. It may not be possible or suitable for this – or another CBA 2 might be more suited to your class and school.</a:t>
            </a:r>
            <a:endParaRPr lang="en-US" sz="2000" dirty="0">
              <a:solidFill>
                <a:srgbClr val="1E4783"/>
              </a:solidFill>
              <a:latin typeface="+mn-lt"/>
            </a:endParaRPr>
          </a:p>
        </p:txBody>
      </p:sp>
      <p:pic>
        <p:nvPicPr>
          <p:cNvPr id="6" name="Picture 5">
            <a:extLst>
              <a:ext uri="{FF2B5EF4-FFF2-40B4-BE49-F238E27FC236}">
                <a16:creationId xmlns:a16="http://schemas.microsoft.com/office/drawing/2014/main" id="{805A8D98-395D-D646-A21C-80547B98D4F3}"/>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48126" y="0"/>
            <a:ext cx="12143874" cy="1398668"/>
          </a:xfrm>
          <a:prstGeom prst="rect">
            <a:avLst/>
          </a:prstGeom>
        </p:spPr>
      </p:pic>
    </p:spTree>
    <p:extLst>
      <p:ext uri="{BB962C8B-B14F-4D97-AF65-F5344CB8AC3E}">
        <p14:creationId xmlns:p14="http://schemas.microsoft.com/office/powerpoint/2010/main" val="55050213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12"/>
          <p:cNvSpPr/>
          <p:nvPr/>
        </p:nvSpPr>
        <p:spPr>
          <a:xfrm>
            <a:off x="0" y="1"/>
            <a:ext cx="12192000" cy="5881510"/>
          </a:xfrm>
          <a:prstGeom prst="rect">
            <a:avLst/>
          </a:prstGeom>
          <a:solidFill>
            <a:srgbClr val="FFDE3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59" name="Google Shape;159;p12"/>
          <p:cNvSpPr txBox="1"/>
          <p:nvPr/>
        </p:nvSpPr>
        <p:spPr>
          <a:xfrm>
            <a:off x="463296" y="2322655"/>
            <a:ext cx="10515600" cy="618101"/>
          </a:xfrm>
          <a:prstGeom prst="rect">
            <a:avLst/>
          </a:prstGeom>
          <a:noFill/>
          <a:ln>
            <a:noFill/>
          </a:ln>
        </p:spPr>
        <p:txBody>
          <a:bodyPr spcFirstLastPara="1" wrap="square" lIns="91425" tIns="45700" rIns="91425" bIns="45700" anchor="t" anchorCtr="0">
            <a:noAutofit/>
          </a:bodyPr>
          <a:lstStyle/>
          <a:p>
            <a:r>
              <a:rPr lang="en-US" sz="2000" b="1" dirty="0">
                <a:solidFill>
                  <a:srgbClr val="1E4783"/>
                </a:solidFill>
                <a:latin typeface="Calibri" panose="020F0502020204030204" pitchFamily="34" charset="0"/>
                <a:cs typeface="Calibri" panose="020F0502020204030204" pitchFamily="34" charset="0"/>
              </a:rPr>
              <a:t>Go to Section 20.4 on page 110 of your Skills Book.</a:t>
            </a:r>
          </a:p>
        </p:txBody>
      </p:sp>
      <p:sp>
        <p:nvSpPr>
          <p:cNvPr id="5" name="Title 6">
            <a:extLst>
              <a:ext uri="{FF2B5EF4-FFF2-40B4-BE49-F238E27FC236}">
                <a16:creationId xmlns:a16="http://schemas.microsoft.com/office/drawing/2014/main" id="{DA15AE84-99D1-4FEA-AEC0-6240CD0E1764}"/>
              </a:ext>
            </a:extLst>
          </p:cNvPr>
          <p:cNvSpPr txBox="1">
            <a:spLocks/>
          </p:cNvSpPr>
          <p:nvPr/>
        </p:nvSpPr>
        <p:spPr>
          <a:xfrm>
            <a:off x="234415" y="358388"/>
            <a:ext cx="11957585" cy="618101"/>
          </a:xfrm>
          <a:prstGeom prst="rect">
            <a:avLst/>
          </a:prstGeom>
        </p:spPr>
        <p:txBody>
          <a:bodyPr/>
          <a:lstStyle>
            <a:lvl1pPr algn="l" defTabSz="914400" rtl="0" eaLnBrk="1" latinLnBrk="0" hangingPunct="1">
              <a:lnSpc>
                <a:spcPct val="90000"/>
              </a:lnSpc>
              <a:spcBef>
                <a:spcPct val="0"/>
              </a:spcBef>
              <a:buNone/>
              <a:defRPr sz="4000" b="1" i="0" kern="1200">
                <a:solidFill>
                  <a:srgbClr val="39304C"/>
                </a:solidFill>
                <a:latin typeface="Glory" pitchFamily="2" charset="77"/>
                <a:ea typeface="+mj-ea"/>
                <a:cs typeface="+mj-cs"/>
              </a:defRPr>
            </a:lvl1pPr>
          </a:lstStyle>
          <a:p>
            <a:r>
              <a:rPr lang="en-US" sz="2800" b="1" dirty="0">
                <a:solidFill>
                  <a:srgbClr val="E84141"/>
                </a:solidFill>
                <a:latin typeface="Calibri" panose="020F0502020204030204" pitchFamily="34" charset="0"/>
                <a:cs typeface="Calibri" panose="020F0502020204030204" pitchFamily="34" charset="0"/>
              </a:rPr>
              <a:t>20.4</a:t>
            </a:r>
            <a:r>
              <a:rPr lang="en-US" sz="2800" b="1" dirty="0">
                <a:solidFill>
                  <a:srgbClr val="1E4783"/>
                </a:solidFill>
                <a:latin typeface="Calibri" panose="020F0502020204030204" pitchFamily="34" charset="0"/>
                <a:cs typeface="Calibri" panose="020F0502020204030204" pitchFamily="34" charset="0"/>
              </a:rPr>
              <a:t> Describe what is meant by ‘functions of nucleated settlement’.</a:t>
            </a:r>
            <a:r>
              <a:rPr lang="en-GB" sz="2800" b="1" dirty="0">
                <a:solidFill>
                  <a:srgbClr val="1E4783"/>
                </a:solidFill>
                <a:latin typeface="Calibri" panose="020F0502020204030204" pitchFamily="34" charset="0"/>
                <a:cs typeface="Calibri" panose="020F0502020204030204" pitchFamily="34" charset="0"/>
              </a:rPr>
              <a:t>	</a:t>
            </a:r>
            <a:endParaRPr lang="en-US" sz="2800" dirty="0">
              <a:solidFill>
                <a:srgbClr val="1E4783"/>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93300814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6">
            <a:extLst>
              <a:ext uri="{FF2B5EF4-FFF2-40B4-BE49-F238E27FC236}">
                <a16:creationId xmlns:a16="http://schemas.microsoft.com/office/drawing/2014/main" id="{EC0A58A4-69DE-C54D-978F-291A379DE7C9}"/>
              </a:ext>
            </a:extLst>
          </p:cNvPr>
          <p:cNvSpPr txBox="1">
            <a:spLocks/>
          </p:cNvSpPr>
          <p:nvPr/>
        </p:nvSpPr>
        <p:spPr>
          <a:xfrm>
            <a:off x="432000" y="360000"/>
            <a:ext cx="10515600" cy="618101"/>
          </a:xfrm>
          <a:prstGeom prst="rect">
            <a:avLst/>
          </a:prstGeom>
        </p:spPr>
        <p:txBody>
          <a:bodyPr/>
          <a:lstStyle>
            <a:lvl1pPr algn="l" defTabSz="914400" rtl="0" eaLnBrk="1" latinLnBrk="0" hangingPunct="1">
              <a:lnSpc>
                <a:spcPct val="90000"/>
              </a:lnSpc>
              <a:spcBef>
                <a:spcPct val="0"/>
              </a:spcBef>
              <a:buNone/>
              <a:defRPr sz="4000" b="1" i="0" kern="1200">
                <a:solidFill>
                  <a:srgbClr val="39304C"/>
                </a:solidFill>
                <a:latin typeface="Glory" pitchFamily="2" charset="77"/>
                <a:ea typeface="+mj-ea"/>
                <a:cs typeface="+mj-cs"/>
              </a:defRPr>
            </a:lvl1pPr>
          </a:lstStyle>
          <a:p>
            <a:r>
              <a:rPr lang="en-US" sz="3200" dirty="0">
                <a:solidFill>
                  <a:srgbClr val="1E4783"/>
                </a:solidFill>
                <a:latin typeface="+mn-lt"/>
              </a:rPr>
              <a:t>Assess your progress</a:t>
            </a:r>
          </a:p>
        </p:txBody>
      </p:sp>
      <p:sp>
        <p:nvSpPr>
          <p:cNvPr id="6" name="TextBox 5">
            <a:extLst>
              <a:ext uri="{FF2B5EF4-FFF2-40B4-BE49-F238E27FC236}">
                <a16:creationId xmlns:a16="http://schemas.microsoft.com/office/drawing/2014/main" id="{39A697D9-D330-4110-8878-EBA89BBFF31A}"/>
              </a:ext>
            </a:extLst>
          </p:cNvPr>
          <p:cNvSpPr txBox="1"/>
          <p:nvPr/>
        </p:nvSpPr>
        <p:spPr>
          <a:xfrm>
            <a:off x="431999" y="978100"/>
            <a:ext cx="9666157" cy="400109"/>
          </a:xfrm>
          <a:prstGeom prst="rect">
            <a:avLst/>
          </a:prstGeom>
          <a:noFill/>
          <a:ln>
            <a:solidFill>
              <a:srgbClr val="FFBF00"/>
            </a:solidFill>
          </a:ln>
        </p:spPr>
        <p:txBody>
          <a:bodyPr wrap="square" rtlCol="0">
            <a:spAutoFit/>
          </a:bodyPr>
          <a:lstStyle/>
          <a:p>
            <a:pPr algn="l"/>
            <a:r>
              <a:rPr lang="en-US" sz="2000" b="1" dirty="0">
                <a:solidFill>
                  <a:srgbClr val="E84141"/>
                </a:solidFill>
                <a:latin typeface="+mn-lt"/>
              </a:rPr>
              <a:t>Go to page 111 of your Skills Book and assess your progress.</a:t>
            </a:r>
          </a:p>
        </p:txBody>
      </p:sp>
      <p:sp>
        <p:nvSpPr>
          <p:cNvPr id="9" name="TextBox 8">
            <a:extLst>
              <a:ext uri="{FF2B5EF4-FFF2-40B4-BE49-F238E27FC236}">
                <a16:creationId xmlns:a16="http://schemas.microsoft.com/office/drawing/2014/main" id="{6A3EB6E8-22A4-4F71-AFE4-348C862E1C65}"/>
              </a:ext>
            </a:extLst>
          </p:cNvPr>
          <p:cNvSpPr txBox="1"/>
          <p:nvPr/>
        </p:nvSpPr>
        <p:spPr>
          <a:xfrm>
            <a:off x="432001" y="4914571"/>
            <a:ext cx="9666158" cy="707886"/>
          </a:xfrm>
          <a:prstGeom prst="rect">
            <a:avLst/>
          </a:prstGeom>
          <a:noFill/>
          <a:ln>
            <a:solidFill>
              <a:srgbClr val="FFBF00"/>
            </a:solidFill>
          </a:ln>
        </p:spPr>
        <p:txBody>
          <a:bodyPr wrap="square" rtlCol="0">
            <a:spAutoFit/>
          </a:bodyPr>
          <a:lstStyle/>
          <a:p>
            <a:pPr algn="l"/>
            <a:r>
              <a:rPr lang="en-US" sz="2000" b="1" dirty="0">
                <a:solidFill>
                  <a:srgbClr val="E84141"/>
                </a:solidFill>
              </a:rPr>
              <a:t>Identify any gaps in your learning. Use the Rapid Revision on page 255 of your Textbook to jog your memory</a:t>
            </a:r>
            <a:r>
              <a:rPr lang="en-US" sz="2000" b="1" dirty="0">
                <a:solidFill>
                  <a:srgbClr val="E84141"/>
                </a:solidFill>
                <a:latin typeface="+mn-lt"/>
              </a:rPr>
              <a:t>.</a:t>
            </a:r>
          </a:p>
        </p:txBody>
      </p:sp>
      <p:sp>
        <p:nvSpPr>
          <p:cNvPr id="8" name="TextBox 7">
            <a:extLst>
              <a:ext uri="{FF2B5EF4-FFF2-40B4-BE49-F238E27FC236}">
                <a16:creationId xmlns:a16="http://schemas.microsoft.com/office/drawing/2014/main" id="{EEA2C737-16C8-4545-9AEB-94E0B3B0FF52}"/>
              </a:ext>
            </a:extLst>
          </p:cNvPr>
          <p:cNvSpPr txBox="1"/>
          <p:nvPr/>
        </p:nvSpPr>
        <p:spPr>
          <a:xfrm>
            <a:off x="432001" y="1916280"/>
            <a:ext cx="10515599" cy="2503857"/>
          </a:xfrm>
          <a:prstGeom prst="rect">
            <a:avLst/>
          </a:prstGeom>
        </p:spPr>
        <p:txBody>
          <a:bodyPr vert="horz" wrap="square" lIns="91440" tIns="45720" rIns="91440" bIns="45720" rtlCol="0">
            <a:noAutofit/>
          </a:bodyPr>
          <a:lstStyle/>
          <a:p>
            <a:pPr marL="719138" indent="-719138">
              <a:spcAft>
                <a:spcPts val="1800"/>
              </a:spcAft>
              <a:buClr>
                <a:srgbClr val="3F3153"/>
              </a:buClr>
              <a:buSzPct val="80000"/>
            </a:pPr>
            <a:r>
              <a:rPr lang="en-US" sz="2400" b="1" dirty="0">
                <a:solidFill>
                  <a:srgbClr val="E84141"/>
                </a:solidFill>
                <a:latin typeface="Calibri" panose="020F0502020204030204" pitchFamily="34" charset="0"/>
                <a:cs typeface="Calibri" panose="020F0502020204030204" pitchFamily="34" charset="0"/>
              </a:rPr>
              <a:t>20.1 </a:t>
            </a:r>
            <a:r>
              <a:rPr lang="en-US" sz="2400" b="1" dirty="0">
                <a:solidFill>
                  <a:srgbClr val="1E4783"/>
                </a:solidFill>
                <a:latin typeface="Calibri" panose="020F0502020204030204" pitchFamily="34" charset="0"/>
                <a:cs typeface="Calibri" panose="020F0502020204030204" pitchFamily="34" charset="0"/>
              </a:rPr>
              <a:t>Describe the different types of settlement in Ireland through time. </a:t>
            </a:r>
          </a:p>
          <a:p>
            <a:pPr marL="719138" indent="-719138">
              <a:spcAft>
                <a:spcPts val="1800"/>
              </a:spcAft>
              <a:buClr>
                <a:srgbClr val="3F3153"/>
              </a:buClr>
              <a:buSzPct val="80000"/>
            </a:pPr>
            <a:r>
              <a:rPr lang="en-US" sz="2400" b="1" dirty="0">
                <a:solidFill>
                  <a:srgbClr val="E84141"/>
                </a:solidFill>
                <a:latin typeface="Calibri" panose="020F0502020204030204" pitchFamily="34" charset="0"/>
                <a:cs typeface="Calibri" panose="020F0502020204030204" pitchFamily="34" charset="0"/>
              </a:rPr>
              <a:t>20.2</a:t>
            </a:r>
            <a:r>
              <a:rPr lang="en-US" sz="2400" b="1" dirty="0">
                <a:solidFill>
                  <a:srgbClr val="1E4783"/>
                </a:solidFill>
                <a:latin typeface="Calibri" panose="020F0502020204030204" pitchFamily="34" charset="0"/>
                <a:cs typeface="Calibri" panose="020F0502020204030204" pitchFamily="34" charset="0"/>
              </a:rPr>
              <a:t> Describe and explain the different types of rural settlement patterns. </a:t>
            </a:r>
          </a:p>
          <a:p>
            <a:pPr marL="719138" indent="-719138">
              <a:spcAft>
                <a:spcPts val="1800"/>
              </a:spcAft>
              <a:buClr>
                <a:srgbClr val="3F3153"/>
              </a:buClr>
              <a:buSzPct val="80000"/>
            </a:pPr>
            <a:r>
              <a:rPr lang="en-US" sz="2400" b="1" dirty="0">
                <a:solidFill>
                  <a:srgbClr val="E84141"/>
                </a:solidFill>
                <a:latin typeface="Calibri" panose="020F0502020204030204" pitchFamily="34" charset="0"/>
                <a:cs typeface="Calibri" panose="020F0502020204030204" pitchFamily="34" charset="0"/>
              </a:rPr>
              <a:t>20.3</a:t>
            </a:r>
            <a:r>
              <a:rPr lang="en-US" sz="2400" b="1" dirty="0">
                <a:solidFill>
                  <a:srgbClr val="1E4783"/>
                </a:solidFill>
                <a:latin typeface="Calibri" panose="020F0502020204030204" pitchFamily="34" charset="0"/>
                <a:cs typeface="Calibri" panose="020F0502020204030204" pitchFamily="34" charset="0"/>
              </a:rPr>
              <a:t> Explain the factors affecting the location of nucleated settlement. </a:t>
            </a:r>
          </a:p>
          <a:p>
            <a:pPr marL="719138" indent="-719138">
              <a:spcAft>
                <a:spcPts val="1800"/>
              </a:spcAft>
              <a:buClr>
                <a:srgbClr val="3F3153"/>
              </a:buClr>
              <a:buSzPct val="80000"/>
            </a:pPr>
            <a:r>
              <a:rPr lang="en-US" sz="2400" b="1" dirty="0">
                <a:solidFill>
                  <a:srgbClr val="E84141"/>
                </a:solidFill>
                <a:latin typeface="Calibri" panose="020F0502020204030204" pitchFamily="34" charset="0"/>
                <a:cs typeface="Calibri" panose="020F0502020204030204" pitchFamily="34" charset="0"/>
              </a:rPr>
              <a:t>20.4</a:t>
            </a:r>
            <a:r>
              <a:rPr lang="en-US" sz="2400" b="1" dirty="0">
                <a:solidFill>
                  <a:srgbClr val="1E4783"/>
                </a:solidFill>
                <a:latin typeface="Calibri" panose="020F0502020204030204" pitchFamily="34" charset="0"/>
                <a:cs typeface="Calibri" panose="020F0502020204030204" pitchFamily="34" charset="0"/>
              </a:rPr>
              <a:t> Describe what is meant by ‘functions of nucleated settlement’.</a:t>
            </a:r>
            <a:r>
              <a:rPr lang="en-GB" sz="2400" b="1" dirty="0">
                <a:solidFill>
                  <a:srgbClr val="1E4783"/>
                </a:solidFill>
                <a:latin typeface="Calibri" panose="020F0502020204030204" pitchFamily="34" charset="0"/>
                <a:cs typeface="Calibri" panose="020F0502020204030204" pitchFamily="34" charset="0"/>
              </a:rPr>
              <a:t>	</a:t>
            </a:r>
            <a:endParaRPr lang="en-US" sz="2400" dirty="0">
              <a:solidFill>
                <a:srgbClr val="1E4783"/>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2562713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568AAA3-379A-AB43-994F-8CD239AC1B0B}"/>
              </a:ext>
            </a:extLst>
          </p:cNvPr>
          <p:cNvSpPr/>
          <p:nvPr/>
        </p:nvSpPr>
        <p:spPr>
          <a:xfrm>
            <a:off x="479685" y="445763"/>
            <a:ext cx="11232629" cy="523220"/>
          </a:xfrm>
          <a:prstGeom prst="rect">
            <a:avLst/>
          </a:prstGeom>
        </p:spPr>
        <p:txBody>
          <a:bodyPr wrap="square">
            <a:spAutoFit/>
          </a:bodyPr>
          <a:lstStyle/>
          <a:p>
            <a:pPr marL="722630" indent="-722630">
              <a:spcAft>
                <a:spcPts val="1800"/>
              </a:spcAft>
            </a:pPr>
            <a:r>
              <a:rPr lang="en-US" sz="2800" b="1" dirty="0">
                <a:solidFill>
                  <a:srgbClr val="E84141"/>
                </a:solidFill>
                <a:latin typeface="Calibri" panose="020F0502020204030204" pitchFamily="34" charset="0"/>
                <a:ea typeface="Calibri" panose="020F0502020204030204" pitchFamily="34" charset="0"/>
                <a:cs typeface="Courier" pitchFamily="2" charset="0"/>
              </a:rPr>
              <a:t>20.1 </a:t>
            </a:r>
            <a:r>
              <a:rPr lang="en-US" sz="2800" b="1" dirty="0">
                <a:solidFill>
                  <a:srgbClr val="1E4783"/>
                </a:solidFill>
                <a:latin typeface="Calibri" panose="020F0502020204030204" pitchFamily="34" charset="0"/>
                <a:ea typeface="Calibri" panose="020F0502020204030204" pitchFamily="34" charset="0"/>
                <a:cs typeface="Courier" pitchFamily="2" charset="0"/>
              </a:rPr>
              <a:t>Describe the different types of settlement in Ireland through time. </a:t>
            </a:r>
            <a:endParaRPr lang="en-IE" sz="2800" dirty="0">
              <a:effectLst/>
              <a:latin typeface="Muli" pitchFamily="2" charset="77"/>
              <a:ea typeface="Calibri" panose="020F0502020204030204" pitchFamily="34" charset="0"/>
              <a:cs typeface="Courier" pitchFamily="2" charset="0"/>
            </a:endParaRPr>
          </a:p>
        </p:txBody>
      </p:sp>
      <p:pic>
        <p:nvPicPr>
          <p:cNvPr id="4" name="Picture 3">
            <a:extLst>
              <a:ext uri="{FF2B5EF4-FFF2-40B4-BE49-F238E27FC236}">
                <a16:creationId xmlns:a16="http://schemas.microsoft.com/office/drawing/2014/main" id="{FC65FBB2-847C-AB4D-9A0C-D0596E717F26}"/>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389417" y="968983"/>
            <a:ext cx="6008963" cy="4390730"/>
          </a:xfrm>
          <a:prstGeom prst="rect">
            <a:avLst/>
          </a:prstGeom>
        </p:spPr>
      </p:pic>
      <p:sp>
        <p:nvSpPr>
          <p:cNvPr id="5" name="TextBox 4">
            <a:extLst>
              <a:ext uri="{FF2B5EF4-FFF2-40B4-BE49-F238E27FC236}">
                <a16:creationId xmlns:a16="http://schemas.microsoft.com/office/drawing/2014/main" id="{7F91F181-6ECF-A742-A05C-661F90255DAA}"/>
              </a:ext>
            </a:extLst>
          </p:cNvPr>
          <p:cNvSpPr txBox="1"/>
          <p:nvPr/>
        </p:nvSpPr>
        <p:spPr>
          <a:xfrm>
            <a:off x="845128" y="1492203"/>
            <a:ext cx="3602182" cy="3785652"/>
          </a:xfrm>
          <a:prstGeom prst="rect">
            <a:avLst/>
          </a:prstGeom>
        </p:spPr>
        <p:txBody>
          <a:bodyPr wrap="square" rtlCol="0">
            <a:spAutoFit/>
          </a:bodyPr>
          <a:lstStyle/>
          <a:p>
            <a:r>
              <a:rPr lang="en-US" sz="2000" dirty="0">
                <a:solidFill>
                  <a:srgbClr val="1E4783"/>
                </a:solidFill>
              </a:rPr>
              <a:t>The image opposite shows an area along the coast similar to the area that Ireland’s first settlers arrived at long ago. </a:t>
            </a:r>
          </a:p>
          <a:p>
            <a:endParaRPr lang="en-US" sz="2000" dirty="0">
              <a:solidFill>
                <a:srgbClr val="1E4783"/>
              </a:solidFill>
            </a:endParaRPr>
          </a:p>
          <a:p>
            <a:r>
              <a:rPr lang="en-US" sz="2000" dirty="0">
                <a:solidFill>
                  <a:srgbClr val="1E4783"/>
                </a:solidFill>
              </a:rPr>
              <a:t>If you were one of the first settlers in the area shown, would you choose to settle at site A or B or C?</a:t>
            </a:r>
          </a:p>
          <a:p>
            <a:endParaRPr lang="en-US" sz="2000" dirty="0">
              <a:solidFill>
                <a:srgbClr val="1E4783"/>
              </a:solidFill>
            </a:endParaRPr>
          </a:p>
          <a:p>
            <a:r>
              <a:rPr lang="en-US" sz="2000" dirty="0">
                <a:solidFill>
                  <a:srgbClr val="1E4783"/>
                </a:solidFill>
              </a:rPr>
              <a:t>Explain in detail why you would choose to settle at this site.</a:t>
            </a:r>
            <a:endParaRPr lang="en-US" sz="2000" dirty="0">
              <a:solidFill>
                <a:srgbClr val="1E4783"/>
              </a:solidFill>
              <a:latin typeface="+mn-lt"/>
            </a:endParaRPr>
          </a:p>
        </p:txBody>
      </p:sp>
    </p:spTree>
    <p:extLst>
      <p:ext uri="{BB962C8B-B14F-4D97-AF65-F5344CB8AC3E}">
        <p14:creationId xmlns:p14="http://schemas.microsoft.com/office/powerpoint/2010/main" val="16453429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A80E973-CAF8-4BDB-B818-9C71E473A458}"/>
              </a:ext>
            </a:extLst>
          </p:cNvPr>
          <p:cNvSpPr txBox="1"/>
          <p:nvPr/>
        </p:nvSpPr>
        <p:spPr>
          <a:xfrm>
            <a:off x="479685" y="1086456"/>
            <a:ext cx="7278860" cy="4240905"/>
          </a:xfrm>
          <a:prstGeom prst="rect">
            <a:avLst/>
          </a:prstGeom>
          <a:noFill/>
        </p:spPr>
        <p:txBody>
          <a:bodyPr wrap="square">
            <a:spAutoFit/>
          </a:bodyPr>
          <a:lstStyle/>
          <a:p>
            <a:pPr marL="0" indent="0">
              <a:lnSpc>
                <a:spcPts val="2460"/>
              </a:lnSpc>
              <a:spcAft>
                <a:spcPts val="0"/>
              </a:spcAft>
              <a:buFont typeface="Courier New"/>
              <a:buNone/>
              <a:defRPr/>
            </a:pPr>
            <a:r>
              <a:rPr lang="en-IE" sz="2400" b="1" dirty="0">
                <a:solidFill>
                  <a:srgbClr val="1E4783"/>
                </a:solidFill>
              </a:rPr>
              <a:t>Factors affecting early settlement in Ireland </a:t>
            </a:r>
          </a:p>
          <a:p>
            <a:pPr marL="0" indent="0">
              <a:lnSpc>
                <a:spcPts val="2460"/>
              </a:lnSpc>
              <a:spcAft>
                <a:spcPts val="0"/>
              </a:spcAft>
              <a:buFont typeface="Courier New"/>
              <a:buNone/>
              <a:defRPr/>
            </a:pPr>
            <a:endParaRPr lang="en-IE" sz="2400" b="1" dirty="0">
              <a:solidFill>
                <a:srgbClr val="1E4783"/>
              </a:solidFill>
            </a:endParaRPr>
          </a:p>
          <a:p>
            <a:pPr marL="285750" indent="-285750">
              <a:lnSpc>
                <a:spcPts val="2463"/>
              </a:lnSpc>
              <a:spcBef>
                <a:spcPct val="0"/>
              </a:spcBef>
              <a:buClr>
                <a:srgbClr val="E84141"/>
              </a:buClr>
              <a:buSzPct val="100000"/>
              <a:buFont typeface="Arial" panose="020B0604020202020204" pitchFamily="34" charset="0"/>
              <a:buChar char="•"/>
              <a:defRPr/>
            </a:pPr>
            <a:r>
              <a:rPr lang="en-IE" b="1" dirty="0">
                <a:solidFill>
                  <a:srgbClr val="1E4783"/>
                </a:solidFill>
              </a:rPr>
              <a:t>Water: </a:t>
            </a:r>
            <a:r>
              <a:rPr lang="en-IE" dirty="0">
                <a:solidFill>
                  <a:srgbClr val="1E4783"/>
                </a:solidFill>
              </a:rPr>
              <a:t>Early settlers needed access to fresh water for drinking, cooking and washing. </a:t>
            </a:r>
          </a:p>
          <a:p>
            <a:pPr marL="285750" indent="-285750">
              <a:lnSpc>
                <a:spcPts val="2463"/>
              </a:lnSpc>
              <a:spcBef>
                <a:spcPct val="0"/>
              </a:spcBef>
              <a:buClr>
                <a:srgbClr val="E84141"/>
              </a:buClr>
              <a:buSzPct val="100000"/>
              <a:buFont typeface="Arial" panose="020B0604020202020204" pitchFamily="34" charset="0"/>
              <a:buChar char="•"/>
              <a:defRPr/>
            </a:pPr>
            <a:r>
              <a:rPr lang="en-IE" b="1" dirty="0">
                <a:solidFill>
                  <a:srgbClr val="1E4783"/>
                </a:solidFill>
              </a:rPr>
              <a:t>Food: </a:t>
            </a:r>
            <a:r>
              <a:rPr lang="en-IE" dirty="0">
                <a:solidFill>
                  <a:srgbClr val="1E4783"/>
                </a:solidFill>
              </a:rPr>
              <a:t>Early settlers were hunters and gatherers. They needed a source of animals and nuts and berries. </a:t>
            </a:r>
          </a:p>
          <a:p>
            <a:pPr marL="285750" indent="-285750">
              <a:lnSpc>
                <a:spcPts val="2463"/>
              </a:lnSpc>
              <a:spcBef>
                <a:spcPct val="0"/>
              </a:spcBef>
              <a:buClr>
                <a:srgbClr val="E84141"/>
              </a:buClr>
              <a:buSzPct val="100000"/>
              <a:buFont typeface="Arial" panose="020B0604020202020204" pitchFamily="34" charset="0"/>
              <a:buChar char="•"/>
              <a:defRPr/>
            </a:pPr>
            <a:r>
              <a:rPr lang="en-IE" b="1" dirty="0">
                <a:solidFill>
                  <a:srgbClr val="1E4783"/>
                </a:solidFill>
              </a:rPr>
              <a:t>Shelter: </a:t>
            </a:r>
            <a:r>
              <a:rPr lang="en-IE" dirty="0">
                <a:solidFill>
                  <a:srgbClr val="1E4783"/>
                </a:solidFill>
              </a:rPr>
              <a:t>Early settlers needed materials that they could use to build a shelter. </a:t>
            </a:r>
          </a:p>
          <a:p>
            <a:pPr marL="285750" indent="-285750">
              <a:lnSpc>
                <a:spcPts val="2463"/>
              </a:lnSpc>
              <a:spcBef>
                <a:spcPct val="0"/>
              </a:spcBef>
              <a:buClr>
                <a:srgbClr val="E84141"/>
              </a:buClr>
              <a:buSzPct val="100000"/>
              <a:buFont typeface="Arial" panose="020B0604020202020204" pitchFamily="34" charset="0"/>
              <a:buChar char="•"/>
              <a:defRPr/>
            </a:pPr>
            <a:r>
              <a:rPr lang="en-IE" b="1" dirty="0">
                <a:solidFill>
                  <a:srgbClr val="1E4783"/>
                </a:solidFill>
              </a:rPr>
              <a:t>Defence: </a:t>
            </a:r>
            <a:r>
              <a:rPr lang="en-IE" dirty="0">
                <a:solidFill>
                  <a:srgbClr val="1E4783"/>
                </a:solidFill>
              </a:rPr>
              <a:t>When the first settlers arrived here they didn’t know they were the first settlers. They needed to be able to protect themselves from attack. </a:t>
            </a:r>
          </a:p>
          <a:p>
            <a:pPr marL="285750" indent="-285750">
              <a:lnSpc>
                <a:spcPts val="2463"/>
              </a:lnSpc>
              <a:spcBef>
                <a:spcPct val="0"/>
              </a:spcBef>
              <a:buClr>
                <a:srgbClr val="E84141"/>
              </a:buClr>
              <a:buSzPct val="100000"/>
              <a:buFont typeface="Arial" panose="020B0604020202020204" pitchFamily="34" charset="0"/>
              <a:buChar char="•"/>
              <a:defRPr/>
            </a:pPr>
            <a:r>
              <a:rPr lang="en-IE" b="1" dirty="0">
                <a:solidFill>
                  <a:srgbClr val="1E4783"/>
                </a:solidFill>
              </a:rPr>
              <a:t>Communications: </a:t>
            </a:r>
            <a:r>
              <a:rPr lang="en-IE" dirty="0">
                <a:solidFill>
                  <a:srgbClr val="1E4783"/>
                </a:solidFill>
              </a:rPr>
              <a:t>Settlers needed to be able to move from place-to-place in search of the resources they needed. </a:t>
            </a:r>
          </a:p>
        </p:txBody>
      </p:sp>
      <p:sp>
        <p:nvSpPr>
          <p:cNvPr id="2" name="Rectangle 1">
            <a:extLst>
              <a:ext uri="{FF2B5EF4-FFF2-40B4-BE49-F238E27FC236}">
                <a16:creationId xmlns:a16="http://schemas.microsoft.com/office/drawing/2014/main" id="{6277E856-F4BF-9F49-98A7-ABE7F0B47CD9}"/>
              </a:ext>
            </a:extLst>
          </p:cNvPr>
          <p:cNvSpPr/>
          <p:nvPr/>
        </p:nvSpPr>
        <p:spPr>
          <a:xfrm>
            <a:off x="479685" y="445763"/>
            <a:ext cx="11232629" cy="523220"/>
          </a:xfrm>
          <a:prstGeom prst="rect">
            <a:avLst/>
          </a:prstGeom>
        </p:spPr>
        <p:txBody>
          <a:bodyPr wrap="square">
            <a:spAutoFit/>
          </a:bodyPr>
          <a:lstStyle/>
          <a:p>
            <a:pPr marL="722630" indent="-722630">
              <a:spcAft>
                <a:spcPts val="1800"/>
              </a:spcAft>
            </a:pPr>
            <a:r>
              <a:rPr lang="en-US" sz="2800" b="1" dirty="0">
                <a:solidFill>
                  <a:srgbClr val="E84141"/>
                </a:solidFill>
                <a:latin typeface="Calibri" panose="020F0502020204030204" pitchFamily="34" charset="0"/>
                <a:ea typeface="Calibri" panose="020F0502020204030204" pitchFamily="34" charset="0"/>
                <a:cs typeface="Courier" pitchFamily="2" charset="0"/>
              </a:rPr>
              <a:t>20.1 </a:t>
            </a:r>
            <a:r>
              <a:rPr lang="en-US" sz="2800" b="1" dirty="0">
                <a:solidFill>
                  <a:srgbClr val="1E4783"/>
                </a:solidFill>
                <a:latin typeface="Calibri" panose="020F0502020204030204" pitchFamily="34" charset="0"/>
                <a:ea typeface="Calibri" panose="020F0502020204030204" pitchFamily="34" charset="0"/>
                <a:cs typeface="Courier" pitchFamily="2" charset="0"/>
              </a:rPr>
              <a:t>Describe the different types of settlement in Ireland through time. </a:t>
            </a:r>
            <a:endParaRPr lang="en-IE" sz="2800" dirty="0">
              <a:effectLst/>
              <a:latin typeface="Muli" pitchFamily="2" charset="77"/>
              <a:ea typeface="Calibri" panose="020F0502020204030204" pitchFamily="34" charset="0"/>
              <a:cs typeface="Courier" pitchFamily="2" charset="0"/>
            </a:endParaRPr>
          </a:p>
        </p:txBody>
      </p:sp>
      <p:sp>
        <p:nvSpPr>
          <p:cNvPr id="7" name="TextBox 6">
            <a:extLst>
              <a:ext uri="{FF2B5EF4-FFF2-40B4-BE49-F238E27FC236}">
                <a16:creationId xmlns:a16="http://schemas.microsoft.com/office/drawing/2014/main" id="{E7692AA0-F997-384B-B069-C7ECE33E5DDC}"/>
              </a:ext>
            </a:extLst>
          </p:cNvPr>
          <p:cNvSpPr txBox="1"/>
          <p:nvPr/>
        </p:nvSpPr>
        <p:spPr>
          <a:xfrm>
            <a:off x="535104" y="-6005354"/>
            <a:ext cx="11712314" cy="5415393"/>
          </a:xfrm>
          <a:prstGeom prst="rect">
            <a:avLst/>
          </a:prstGeom>
          <a:noFill/>
        </p:spPr>
        <p:txBody>
          <a:bodyPr wrap="square">
            <a:spAutoFit/>
          </a:bodyPr>
          <a:lstStyle/>
          <a:p>
            <a:pPr marL="0" indent="0">
              <a:lnSpc>
                <a:spcPts val="2460"/>
              </a:lnSpc>
              <a:spcAft>
                <a:spcPts val="0"/>
              </a:spcAft>
              <a:buFont typeface="Courier New"/>
              <a:buNone/>
              <a:defRPr/>
            </a:pPr>
            <a:r>
              <a:rPr lang="en-IE" b="1" dirty="0">
                <a:solidFill>
                  <a:srgbClr val="1E4783"/>
                </a:solidFill>
              </a:rPr>
              <a:t>Factors affecting early settlement in Ireland </a:t>
            </a:r>
          </a:p>
          <a:p>
            <a:pPr marL="719138" indent="-719138">
              <a:lnSpc>
                <a:spcPts val="2463"/>
              </a:lnSpc>
              <a:spcBef>
                <a:spcPct val="0"/>
              </a:spcBef>
              <a:spcAft>
                <a:spcPts val="1800"/>
              </a:spcAft>
              <a:buClr>
                <a:srgbClr val="E84141"/>
              </a:buClr>
              <a:buSzPct val="100000"/>
              <a:buFont typeface="Arial" panose="020B0604020202020204" pitchFamily="34" charset="0"/>
              <a:buChar char="•"/>
              <a:defRPr/>
            </a:pPr>
            <a:r>
              <a:rPr lang="en-IE" b="1" dirty="0">
                <a:solidFill>
                  <a:srgbClr val="1E4783"/>
                </a:solidFill>
              </a:rPr>
              <a:t>Water: </a:t>
            </a:r>
            <a:r>
              <a:rPr lang="en-IE" dirty="0">
                <a:solidFill>
                  <a:srgbClr val="1E4783"/>
                </a:solidFill>
              </a:rPr>
              <a:t>Early settlers needed access to fresh water for drinking, cooking and washing. </a:t>
            </a:r>
          </a:p>
          <a:p>
            <a:pPr marL="719138" indent="-719138">
              <a:lnSpc>
                <a:spcPts val="2463"/>
              </a:lnSpc>
              <a:spcBef>
                <a:spcPct val="0"/>
              </a:spcBef>
              <a:spcAft>
                <a:spcPts val="1800"/>
              </a:spcAft>
              <a:buClr>
                <a:srgbClr val="E84141"/>
              </a:buClr>
              <a:buSzPct val="100000"/>
              <a:buFont typeface="Arial" panose="020B0604020202020204" pitchFamily="34" charset="0"/>
              <a:buChar char="•"/>
              <a:defRPr/>
            </a:pPr>
            <a:r>
              <a:rPr lang="en-IE" b="1" dirty="0">
                <a:solidFill>
                  <a:srgbClr val="1E4783"/>
                </a:solidFill>
              </a:rPr>
              <a:t>Food: </a:t>
            </a:r>
            <a:r>
              <a:rPr lang="en-IE" dirty="0">
                <a:solidFill>
                  <a:srgbClr val="1E4783"/>
                </a:solidFill>
              </a:rPr>
              <a:t>Early settlers were hunters and gatherers. They needed a source of animals and nuts and berries. </a:t>
            </a:r>
          </a:p>
          <a:p>
            <a:pPr marL="719138" indent="-719138">
              <a:lnSpc>
                <a:spcPts val="2463"/>
              </a:lnSpc>
              <a:spcBef>
                <a:spcPct val="0"/>
              </a:spcBef>
              <a:spcAft>
                <a:spcPts val="1800"/>
              </a:spcAft>
              <a:buClr>
                <a:srgbClr val="E84141"/>
              </a:buClr>
              <a:buSzPct val="100000"/>
              <a:buFont typeface="Arial" panose="020B0604020202020204" pitchFamily="34" charset="0"/>
              <a:buChar char="•"/>
              <a:defRPr/>
            </a:pPr>
            <a:r>
              <a:rPr lang="en-IE" b="1" dirty="0">
                <a:solidFill>
                  <a:srgbClr val="1E4783"/>
                </a:solidFill>
              </a:rPr>
              <a:t>Shelter: </a:t>
            </a:r>
            <a:r>
              <a:rPr lang="en-IE" dirty="0">
                <a:solidFill>
                  <a:srgbClr val="1E4783"/>
                </a:solidFill>
              </a:rPr>
              <a:t>Early settlers needed materials that they could use to build a shelter. </a:t>
            </a:r>
          </a:p>
          <a:p>
            <a:pPr marL="719138" indent="-719138">
              <a:lnSpc>
                <a:spcPts val="2463"/>
              </a:lnSpc>
              <a:spcBef>
                <a:spcPct val="0"/>
              </a:spcBef>
              <a:spcAft>
                <a:spcPts val="1800"/>
              </a:spcAft>
              <a:buClr>
                <a:srgbClr val="E84141"/>
              </a:buClr>
              <a:buSzPct val="100000"/>
              <a:buFont typeface="Arial" panose="020B0604020202020204" pitchFamily="34" charset="0"/>
              <a:buChar char="•"/>
              <a:defRPr/>
            </a:pPr>
            <a:r>
              <a:rPr lang="en-IE" b="1" dirty="0">
                <a:solidFill>
                  <a:srgbClr val="1E4783"/>
                </a:solidFill>
              </a:rPr>
              <a:t>Defence: </a:t>
            </a:r>
            <a:r>
              <a:rPr lang="en-IE" dirty="0">
                <a:solidFill>
                  <a:srgbClr val="1E4783"/>
                </a:solidFill>
              </a:rPr>
              <a:t>When the first settlers arrived here they didn’t know they were the first settlers. They needed to be able to protect themselves from attack. </a:t>
            </a:r>
          </a:p>
          <a:p>
            <a:pPr marL="719138" indent="-719138">
              <a:lnSpc>
                <a:spcPts val="2463"/>
              </a:lnSpc>
              <a:spcBef>
                <a:spcPct val="0"/>
              </a:spcBef>
              <a:spcAft>
                <a:spcPts val="1800"/>
              </a:spcAft>
              <a:buClr>
                <a:srgbClr val="E84141"/>
              </a:buClr>
              <a:buSzPct val="100000"/>
              <a:buFont typeface="Arial" panose="020B0604020202020204" pitchFamily="34" charset="0"/>
              <a:buChar char="•"/>
              <a:defRPr/>
            </a:pPr>
            <a:r>
              <a:rPr lang="en-IE" b="1" dirty="0">
                <a:solidFill>
                  <a:srgbClr val="1E4783"/>
                </a:solidFill>
              </a:rPr>
              <a:t>Communications: </a:t>
            </a:r>
            <a:r>
              <a:rPr lang="en-IE" dirty="0">
                <a:solidFill>
                  <a:srgbClr val="1E4783"/>
                </a:solidFill>
              </a:rPr>
              <a:t>Settlers needed to be able to move from place-to-place in search of the resources they needed. </a:t>
            </a:r>
          </a:p>
          <a:p>
            <a:pPr marL="0" indent="0">
              <a:lnSpc>
                <a:spcPts val="2460"/>
              </a:lnSpc>
              <a:spcAft>
                <a:spcPts val="0"/>
              </a:spcAft>
              <a:buFont typeface="Courier New"/>
              <a:buNone/>
              <a:defRPr/>
            </a:pPr>
            <a:r>
              <a:rPr lang="en-IE" dirty="0">
                <a:solidFill>
                  <a:srgbClr val="1E4783"/>
                </a:solidFill>
              </a:rPr>
              <a:t>Most early settlement in Ireland located near the banks of </a:t>
            </a:r>
            <a:r>
              <a:rPr lang="en-IE" b="1" dirty="0">
                <a:solidFill>
                  <a:srgbClr val="1E4783"/>
                </a:solidFill>
              </a:rPr>
              <a:t>rivers</a:t>
            </a:r>
            <a:r>
              <a:rPr lang="en-IE" dirty="0">
                <a:solidFill>
                  <a:srgbClr val="1E4783"/>
                </a:solidFill>
              </a:rPr>
              <a:t>, sometimes on a slightly </a:t>
            </a:r>
            <a:r>
              <a:rPr lang="en-IE" b="1" dirty="0">
                <a:solidFill>
                  <a:srgbClr val="1E4783"/>
                </a:solidFill>
              </a:rPr>
              <a:t>elevated</a:t>
            </a:r>
            <a:r>
              <a:rPr lang="en-IE" dirty="0">
                <a:solidFill>
                  <a:srgbClr val="1E4783"/>
                </a:solidFill>
              </a:rPr>
              <a:t> (upland) site, near a </a:t>
            </a:r>
            <a:r>
              <a:rPr lang="en-IE" b="1" dirty="0">
                <a:solidFill>
                  <a:srgbClr val="1E4783"/>
                </a:solidFill>
              </a:rPr>
              <a:t>forest</a:t>
            </a:r>
            <a:r>
              <a:rPr lang="en-IE" dirty="0">
                <a:solidFill>
                  <a:srgbClr val="1E4783"/>
                </a:solidFill>
              </a:rPr>
              <a:t>. Rivers provided fish for food and water for drinking. The forest provided nuts and berries and the materials to make a shelter. Forests were also home to animals such as wild boar, which were a source of meat and skins for clothing. The river also provided a communication route – early settlers could travel up-river using their dug-out canoes. And in case of danger, the river provided a means of escape. </a:t>
            </a:r>
            <a:endParaRPr lang="en-US" altLang="en-US" dirty="0">
              <a:solidFill>
                <a:srgbClr val="1E4783"/>
              </a:solidFill>
            </a:endParaRPr>
          </a:p>
          <a:p>
            <a:pPr marL="404813" indent="-404813" fontAlgn="base">
              <a:lnSpc>
                <a:spcPts val="2463"/>
              </a:lnSpc>
              <a:spcBef>
                <a:spcPct val="0"/>
              </a:spcBef>
              <a:spcAft>
                <a:spcPts val="1800"/>
              </a:spcAft>
              <a:buClr>
                <a:srgbClr val="3F3153"/>
              </a:buClr>
              <a:buSzPct val="80000"/>
              <a:defRPr/>
            </a:pPr>
            <a:endParaRPr lang="en-IE" altLang="en-US" sz="2400" dirty="0">
              <a:solidFill>
                <a:srgbClr val="1E4783"/>
              </a:solidFill>
            </a:endParaRPr>
          </a:p>
        </p:txBody>
      </p:sp>
      <p:pic>
        <p:nvPicPr>
          <p:cNvPr id="8" name="Picture 7">
            <a:extLst>
              <a:ext uri="{FF2B5EF4-FFF2-40B4-BE49-F238E27FC236}">
                <a16:creationId xmlns:a16="http://schemas.microsoft.com/office/drawing/2014/main" id="{746AE8C1-B5AD-C74D-8D31-5E545F8D3190}"/>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869381" y="1606293"/>
            <a:ext cx="3972343" cy="2902578"/>
          </a:xfrm>
          <a:prstGeom prst="rect">
            <a:avLst/>
          </a:prstGeom>
        </p:spPr>
      </p:pic>
    </p:spTree>
    <p:extLst>
      <p:ext uri="{BB962C8B-B14F-4D97-AF65-F5344CB8AC3E}">
        <p14:creationId xmlns:p14="http://schemas.microsoft.com/office/powerpoint/2010/main" val="11404832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865D01A-D237-B24B-A0BB-50761BEC0290}"/>
              </a:ext>
            </a:extLst>
          </p:cNvPr>
          <p:cNvSpPr/>
          <p:nvPr/>
        </p:nvSpPr>
        <p:spPr>
          <a:xfrm>
            <a:off x="738202" y="1862287"/>
            <a:ext cx="6743251" cy="2246769"/>
          </a:xfrm>
          <a:prstGeom prst="rect">
            <a:avLst/>
          </a:prstGeom>
        </p:spPr>
        <p:txBody>
          <a:bodyPr wrap="square" lIns="91440" tIns="45720" rIns="91440" bIns="45720" anchor="t">
            <a:spAutoFit/>
          </a:bodyPr>
          <a:lstStyle/>
          <a:p>
            <a:pPr marL="342900" indent="-342900">
              <a:buClr>
                <a:srgbClr val="E84141"/>
              </a:buClr>
              <a:buFont typeface="Arial" panose="020B0604020202020204" pitchFamily="34" charset="0"/>
              <a:buChar char="•"/>
            </a:pPr>
            <a:r>
              <a:rPr lang="en-US" sz="2000" dirty="0">
                <a:solidFill>
                  <a:srgbClr val="1E4783"/>
                </a:solidFill>
              </a:rPr>
              <a:t>The first settlers to arrive in Ireland were hunter-gatherers. </a:t>
            </a:r>
          </a:p>
          <a:p>
            <a:pPr marL="342900" indent="-342900">
              <a:buClr>
                <a:srgbClr val="E84141"/>
              </a:buClr>
              <a:buFont typeface="Arial" panose="020B0604020202020204" pitchFamily="34" charset="0"/>
              <a:buChar char="•"/>
            </a:pPr>
            <a:r>
              <a:rPr lang="en-US" sz="2000" dirty="0">
                <a:solidFill>
                  <a:srgbClr val="1E4783"/>
                </a:solidFill>
              </a:rPr>
              <a:t>They needed access to rivers and forests. </a:t>
            </a:r>
          </a:p>
          <a:p>
            <a:pPr marL="800100" lvl="1" indent="-342900">
              <a:buClr>
                <a:srgbClr val="E84141"/>
              </a:buClr>
              <a:buFont typeface="Arial" panose="020B0604020202020204" pitchFamily="34" charset="0"/>
              <a:buChar char="•"/>
            </a:pPr>
            <a:r>
              <a:rPr lang="en-US" sz="2000" dirty="0">
                <a:solidFill>
                  <a:srgbClr val="1E4783"/>
                </a:solidFill>
              </a:rPr>
              <a:t>Site A has no access to a river, nor to a forest. </a:t>
            </a:r>
          </a:p>
          <a:p>
            <a:pPr marL="800100" lvl="1" indent="-342900">
              <a:buClr>
                <a:srgbClr val="E84141"/>
              </a:buClr>
              <a:buFont typeface="Arial" panose="020B0604020202020204" pitchFamily="34" charset="0"/>
              <a:buChar char="•"/>
            </a:pPr>
            <a:r>
              <a:rPr lang="en-US" sz="2000" dirty="0">
                <a:solidFill>
                  <a:srgbClr val="1E4783"/>
                </a:solidFill>
              </a:rPr>
              <a:t>Site B has access to a river but not to a forest. </a:t>
            </a:r>
          </a:p>
          <a:p>
            <a:pPr marL="800100" lvl="1" indent="-342900">
              <a:buClr>
                <a:srgbClr val="E84141"/>
              </a:buClr>
              <a:buFont typeface="Arial" panose="020B0604020202020204" pitchFamily="34" charset="0"/>
              <a:buChar char="•"/>
            </a:pPr>
            <a:r>
              <a:rPr lang="en-US" sz="2000" dirty="0">
                <a:solidFill>
                  <a:srgbClr val="1E4783"/>
                </a:solidFill>
              </a:rPr>
              <a:t>Site C has access to a river and the resources of the nearby forest. </a:t>
            </a:r>
          </a:p>
          <a:p>
            <a:pPr marL="342900" indent="-342900">
              <a:buClr>
                <a:srgbClr val="E84141"/>
              </a:buClr>
              <a:buFont typeface="Arial" panose="020B0604020202020204" pitchFamily="34" charset="0"/>
              <a:buChar char="•"/>
            </a:pPr>
            <a:r>
              <a:rPr lang="en-US" sz="2000" dirty="0">
                <a:solidFill>
                  <a:srgbClr val="1E4783"/>
                </a:solidFill>
              </a:rPr>
              <a:t>Early settlers would choose Site C.</a:t>
            </a:r>
            <a:endParaRPr lang="en-US" sz="2000" dirty="0">
              <a:solidFill>
                <a:srgbClr val="1E4783"/>
              </a:solidFill>
              <a:cs typeface="Calibri"/>
            </a:endParaRPr>
          </a:p>
        </p:txBody>
      </p:sp>
      <p:sp>
        <p:nvSpPr>
          <p:cNvPr id="4" name="TextBox 3">
            <a:extLst>
              <a:ext uri="{FF2B5EF4-FFF2-40B4-BE49-F238E27FC236}">
                <a16:creationId xmlns:a16="http://schemas.microsoft.com/office/drawing/2014/main" id="{FA8F451A-5E2F-9942-881C-E3C55D2E6F30}"/>
              </a:ext>
            </a:extLst>
          </p:cNvPr>
          <p:cNvSpPr txBox="1"/>
          <p:nvPr/>
        </p:nvSpPr>
        <p:spPr>
          <a:xfrm>
            <a:off x="627769" y="1208623"/>
            <a:ext cx="10936460" cy="414024"/>
          </a:xfrm>
          <a:prstGeom prst="rect">
            <a:avLst/>
          </a:prstGeom>
          <a:noFill/>
        </p:spPr>
        <p:txBody>
          <a:bodyPr wrap="square">
            <a:spAutoFit/>
          </a:bodyPr>
          <a:lstStyle/>
          <a:p>
            <a:pPr marL="0" indent="0">
              <a:lnSpc>
                <a:spcPts val="2460"/>
              </a:lnSpc>
              <a:spcAft>
                <a:spcPts val="0"/>
              </a:spcAft>
              <a:buFont typeface="Courier New"/>
              <a:buNone/>
              <a:defRPr/>
            </a:pPr>
            <a:r>
              <a:rPr lang="en-IE" sz="2400" b="1" dirty="0">
                <a:solidFill>
                  <a:srgbClr val="1E4783"/>
                </a:solidFill>
              </a:rPr>
              <a:t>Factors affecting early settlement in Ireland </a:t>
            </a:r>
          </a:p>
        </p:txBody>
      </p:sp>
      <p:sp>
        <p:nvSpPr>
          <p:cNvPr id="5" name="Rectangle 4">
            <a:extLst>
              <a:ext uri="{FF2B5EF4-FFF2-40B4-BE49-F238E27FC236}">
                <a16:creationId xmlns:a16="http://schemas.microsoft.com/office/drawing/2014/main" id="{44C4E764-2185-A448-A697-2FA762268A8B}"/>
              </a:ext>
            </a:extLst>
          </p:cNvPr>
          <p:cNvSpPr/>
          <p:nvPr/>
        </p:nvSpPr>
        <p:spPr>
          <a:xfrm>
            <a:off x="479685" y="445763"/>
            <a:ext cx="11232629" cy="523220"/>
          </a:xfrm>
          <a:prstGeom prst="rect">
            <a:avLst/>
          </a:prstGeom>
        </p:spPr>
        <p:txBody>
          <a:bodyPr wrap="square">
            <a:spAutoFit/>
          </a:bodyPr>
          <a:lstStyle/>
          <a:p>
            <a:pPr marL="722630" indent="-722630">
              <a:spcAft>
                <a:spcPts val="1800"/>
              </a:spcAft>
            </a:pPr>
            <a:r>
              <a:rPr lang="en-US" sz="2800" b="1" dirty="0">
                <a:solidFill>
                  <a:srgbClr val="E84141"/>
                </a:solidFill>
                <a:latin typeface="Calibri" panose="020F0502020204030204" pitchFamily="34" charset="0"/>
                <a:ea typeface="Calibri" panose="020F0502020204030204" pitchFamily="34" charset="0"/>
                <a:cs typeface="Courier" pitchFamily="2" charset="0"/>
              </a:rPr>
              <a:t>20.1 </a:t>
            </a:r>
            <a:r>
              <a:rPr lang="en-US" sz="2800" b="1" dirty="0">
                <a:solidFill>
                  <a:srgbClr val="1E4783"/>
                </a:solidFill>
                <a:latin typeface="Calibri" panose="020F0502020204030204" pitchFamily="34" charset="0"/>
                <a:ea typeface="Calibri" panose="020F0502020204030204" pitchFamily="34" charset="0"/>
                <a:cs typeface="Courier" pitchFamily="2" charset="0"/>
              </a:rPr>
              <a:t>Describe the different types of settlement in Ireland through time. </a:t>
            </a:r>
            <a:endParaRPr lang="en-IE" sz="2800" dirty="0">
              <a:effectLst/>
              <a:latin typeface="Muli" pitchFamily="2" charset="77"/>
              <a:ea typeface="Calibri" panose="020F0502020204030204" pitchFamily="34" charset="0"/>
              <a:cs typeface="Courier" pitchFamily="2" charset="0"/>
            </a:endParaRPr>
          </a:p>
        </p:txBody>
      </p:sp>
      <p:pic>
        <p:nvPicPr>
          <p:cNvPr id="6" name="Picture 5">
            <a:extLst>
              <a:ext uri="{FF2B5EF4-FFF2-40B4-BE49-F238E27FC236}">
                <a16:creationId xmlns:a16="http://schemas.microsoft.com/office/drawing/2014/main" id="{EC6FBB74-6E42-9F40-9CD2-92F174C8D14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481454" y="1669704"/>
            <a:ext cx="3972343" cy="2902578"/>
          </a:xfrm>
          <a:prstGeom prst="rect">
            <a:avLst/>
          </a:prstGeom>
        </p:spPr>
      </p:pic>
    </p:spTree>
    <p:extLst>
      <p:ext uri="{BB962C8B-B14F-4D97-AF65-F5344CB8AC3E}">
        <p14:creationId xmlns:p14="http://schemas.microsoft.com/office/powerpoint/2010/main" val="32302812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A80E973-CAF8-4BDB-B818-9C71E473A458}"/>
              </a:ext>
            </a:extLst>
          </p:cNvPr>
          <p:cNvSpPr txBox="1"/>
          <p:nvPr/>
        </p:nvSpPr>
        <p:spPr>
          <a:xfrm>
            <a:off x="341140" y="947999"/>
            <a:ext cx="7075357" cy="4312527"/>
          </a:xfrm>
          <a:prstGeom prst="rect">
            <a:avLst/>
          </a:prstGeom>
          <a:noFill/>
        </p:spPr>
        <p:txBody>
          <a:bodyPr wrap="square">
            <a:spAutoFit/>
          </a:bodyPr>
          <a:lstStyle/>
          <a:p>
            <a:pPr>
              <a:lnSpc>
                <a:spcPts val="2463"/>
              </a:lnSpc>
              <a:spcBef>
                <a:spcPct val="0"/>
              </a:spcBef>
              <a:spcAft>
                <a:spcPct val="0"/>
              </a:spcAft>
              <a:buFont typeface="Arial" panose="020B0604020202020204" pitchFamily="34" charset="0"/>
              <a:buNone/>
              <a:defRPr/>
            </a:pPr>
            <a:r>
              <a:rPr lang="en-IE" altLang="en-US" sz="2400" b="1" dirty="0">
                <a:solidFill>
                  <a:srgbClr val="1E4783"/>
                </a:solidFill>
              </a:rPr>
              <a:t>Mesolithic settlement – from 7,000 BC </a:t>
            </a:r>
          </a:p>
          <a:p>
            <a:pPr>
              <a:lnSpc>
                <a:spcPts val="2463"/>
              </a:lnSpc>
              <a:spcBef>
                <a:spcPct val="0"/>
              </a:spcBef>
              <a:spcAft>
                <a:spcPct val="0"/>
              </a:spcAft>
              <a:buFont typeface="Arial" panose="020B0604020202020204" pitchFamily="34" charset="0"/>
              <a:buNone/>
              <a:defRPr/>
            </a:pPr>
            <a:endParaRPr lang="en-IE" altLang="en-US" sz="2400" b="1" dirty="0">
              <a:solidFill>
                <a:srgbClr val="1E4783"/>
              </a:solidFill>
            </a:endParaRPr>
          </a:p>
          <a:p>
            <a:pPr marL="719138" indent="-719138">
              <a:lnSpc>
                <a:spcPts val="2463"/>
              </a:lnSpc>
              <a:spcBef>
                <a:spcPct val="0"/>
              </a:spcBef>
              <a:spcAft>
                <a:spcPts val="1800"/>
              </a:spcAft>
              <a:buClr>
                <a:srgbClr val="E84141"/>
              </a:buClr>
              <a:buSzPct val="100000"/>
              <a:buFont typeface="Arial" panose="020B0604020202020204" pitchFamily="34" charset="0"/>
              <a:buChar char="•"/>
              <a:defRPr/>
            </a:pPr>
            <a:r>
              <a:rPr lang="en-IE" altLang="en-US" sz="2400" dirty="0">
                <a:solidFill>
                  <a:srgbClr val="1E4783"/>
                </a:solidFill>
              </a:rPr>
              <a:t>The earliest evidence for </a:t>
            </a:r>
            <a:r>
              <a:rPr lang="en-IE" altLang="en-US" sz="2400" b="1" dirty="0">
                <a:solidFill>
                  <a:srgbClr val="1E4783"/>
                </a:solidFill>
              </a:rPr>
              <a:t>permanent settlement </a:t>
            </a:r>
            <a:r>
              <a:rPr lang="en-IE" altLang="en-US" sz="2400" dirty="0">
                <a:solidFill>
                  <a:srgbClr val="1E4783"/>
                </a:solidFill>
              </a:rPr>
              <a:t>in Ireland is in Mount Sandel. </a:t>
            </a:r>
          </a:p>
          <a:p>
            <a:pPr marL="719138" indent="-719138">
              <a:lnSpc>
                <a:spcPts val="2463"/>
              </a:lnSpc>
              <a:spcBef>
                <a:spcPct val="0"/>
              </a:spcBef>
              <a:spcAft>
                <a:spcPts val="1800"/>
              </a:spcAft>
              <a:buClr>
                <a:srgbClr val="E84141"/>
              </a:buClr>
              <a:buSzPct val="100000"/>
              <a:buFont typeface="Arial" panose="020B0604020202020204" pitchFamily="34" charset="0"/>
              <a:buChar char="•"/>
              <a:defRPr/>
            </a:pPr>
            <a:r>
              <a:rPr lang="en-IE" altLang="en-US" sz="2400" dirty="0">
                <a:solidFill>
                  <a:srgbClr val="1E4783"/>
                </a:solidFill>
              </a:rPr>
              <a:t>The first settlers arrived during the </a:t>
            </a:r>
            <a:r>
              <a:rPr lang="en-IE" altLang="en-US" sz="2400" b="1" dirty="0">
                <a:solidFill>
                  <a:srgbClr val="1E4783"/>
                </a:solidFill>
              </a:rPr>
              <a:t>Mesolithic</a:t>
            </a:r>
            <a:r>
              <a:rPr lang="en-IE" altLang="en-US" sz="2400" dirty="0">
                <a:solidFill>
                  <a:srgbClr val="1E4783"/>
                </a:solidFill>
              </a:rPr>
              <a:t> period – Middle Stone Age – and survived by </a:t>
            </a:r>
            <a:r>
              <a:rPr lang="en-IE" altLang="en-US" sz="2400" b="1" dirty="0">
                <a:solidFill>
                  <a:srgbClr val="1E4783"/>
                </a:solidFill>
              </a:rPr>
              <a:t>hunting</a:t>
            </a:r>
            <a:r>
              <a:rPr lang="en-IE" altLang="en-US" sz="2400" dirty="0">
                <a:solidFill>
                  <a:srgbClr val="1E4783"/>
                </a:solidFill>
              </a:rPr>
              <a:t> animals and </a:t>
            </a:r>
            <a:r>
              <a:rPr lang="en-IE" altLang="en-US" sz="2400" b="1" dirty="0">
                <a:solidFill>
                  <a:srgbClr val="1E4783"/>
                </a:solidFill>
              </a:rPr>
              <a:t>gathering</a:t>
            </a:r>
            <a:r>
              <a:rPr lang="en-IE" altLang="en-US" sz="2400" dirty="0">
                <a:solidFill>
                  <a:srgbClr val="1E4783"/>
                </a:solidFill>
              </a:rPr>
              <a:t> nuts and berries. </a:t>
            </a:r>
          </a:p>
          <a:p>
            <a:pPr marL="719138" indent="-719138">
              <a:lnSpc>
                <a:spcPts val="2463"/>
              </a:lnSpc>
              <a:spcBef>
                <a:spcPct val="0"/>
              </a:spcBef>
              <a:spcAft>
                <a:spcPts val="1800"/>
              </a:spcAft>
              <a:buClr>
                <a:srgbClr val="E84141"/>
              </a:buClr>
              <a:buSzPct val="100000"/>
              <a:buFont typeface="Arial" panose="020B0604020202020204" pitchFamily="34" charset="0"/>
              <a:buChar char="•"/>
              <a:defRPr/>
            </a:pPr>
            <a:r>
              <a:rPr lang="en-IE" altLang="en-US" sz="2400" dirty="0">
                <a:solidFill>
                  <a:srgbClr val="1E4783"/>
                </a:solidFill>
              </a:rPr>
              <a:t>We think they arrived in Ireland by crossing </a:t>
            </a:r>
            <a:r>
              <a:rPr lang="en-IE" altLang="en-US" sz="2400" b="1" dirty="0">
                <a:solidFill>
                  <a:srgbClr val="1E4783"/>
                </a:solidFill>
              </a:rPr>
              <a:t>land bridges </a:t>
            </a:r>
            <a:r>
              <a:rPr lang="en-IE" altLang="en-US" sz="2400" dirty="0">
                <a:solidFill>
                  <a:srgbClr val="1E4783"/>
                </a:solidFill>
              </a:rPr>
              <a:t>connected to Britain. As the sea level rose, some crossed in dug-out canoes. </a:t>
            </a:r>
          </a:p>
          <a:p>
            <a:pPr marL="404813" indent="-404813" fontAlgn="base">
              <a:lnSpc>
                <a:spcPts val="2463"/>
              </a:lnSpc>
              <a:spcBef>
                <a:spcPct val="0"/>
              </a:spcBef>
              <a:spcAft>
                <a:spcPts val="1800"/>
              </a:spcAft>
              <a:buClr>
                <a:srgbClr val="3F3153"/>
              </a:buClr>
              <a:buSzPct val="80000"/>
              <a:defRPr/>
            </a:pPr>
            <a:endParaRPr lang="en-IE" altLang="en-US" sz="2400" dirty="0">
              <a:solidFill>
                <a:srgbClr val="1E4783"/>
              </a:solidFill>
            </a:endParaRPr>
          </a:p>
        </p:txBody>
      </p:sp>
      <p:sp>
        <p:nvSpPr>
          <p:cNvPr id="8" name="Rectangle 7">
            <a:extLst>
              <a:ext uri="{FF2B5EF4-FFF2-40B4-BE49-F238E27FC236}">
                <a16:creationId xmlns:a16="http://schemas.microsoft.com/office/drawing/2014/main" id="{76AC60F8-C308-DA40-83C7-9078C7B2E845}"/>
              </a:ext>
            </a:extLst>
          </p:cNvPr>
          <p:cNvSpPr/>
          <p:nvPr/>
        </p:nvSpPr>
        <p:spPr>
          <a:xfrm>
            <a:off x="341140" y="277071"/>
            <a:ext cx="11232629" cy="523220"/>
          </a:xfrm>
          <a:prstGeom prst="rect">
            <a:avLst/>
          </a:prstGeom>
        </p:spPr>
        <p:txBody>
          <a:bodyPr wrap="square">
            <a:spAutoFit/>
          </a:bodyPr>
          <a:lstStyle/>
          <a:p>
            <a:pPr marL="722630" indent="-722630">
              <a:spcAft>
                <a:spcPts val="1800"/>
              </a:spcAft>
            </a:pPr>
            <a:r>
              <a:rPr lang="en-US" sz="2800" b="1" dirty="0">
                <a:solidFill>
                  <a:srgbClr val="E84141"/>
                </a:solidFill>
                <a:latin typeface="Calibri" panose="020F0502020204030204" pitchFamily="34" charset="0"/>
                <a:ea typeface="Calibri" panose="020F0502020204030204" pitchFamily="34" charset="0"/>
                <a:cs typeface="Courier" pitchFamily="2" charset="0"/>
              </a:rPr>
              <a:t>20.1 </a:t>
            </a:r>
            <a:r>
              <a:rPr lang="en-US" sz="2800" b="1" dirty="0">
                <a:solidFill>
                  <a:srgbClr val="1E4783"/>
                </a:solidFill>
                <a:latin typeface="Calibri" panose="020F0502020204030204" pitchFamily="34" charset="0"/>
                <a:ea typeface="Calibri" panose="020F0502020204030204" pitchFamily="34" charset="0"/>
                <a:cs typeface="Courier" pitchFamily="2" charset="0"/>
              </a:rPr>
              <a:t>Describe the different types of settlement in Ireland through time. </a:t>
            </a:r>
            <a:endParaRPr lang="en-IE" sz="2800" dirty="0">
              <a:effectLst/>
              <a:latin typeface="Muli" pitchFamily="2" charset="77"/>
              <a:ea typeface="Calibri" panose="020F0502020204030204" pitchFamily="34" charset="0"/>
              <a:cs typeface="Courier" pitchFamily="2" charset="0"/>
            </a:endParaRPr>
          </a:p>
        </p:txBody>
      </p:sp>
      <p:pic>
        <p:nvPicPr>
          <p:cNvPr id="4" name="Picture 3" descr="Map&#10;&#10;Description automatically generated">
            <a:extLst>
              <a:ext uri="{FF2B5EF4-FFF2-40B4-BE49-F238E27FC236}">
                <a16:creationId xmlns:a16="http://schemas.microsoft.com/office/drawing/2014/main" id="{A3F3B670-252C-23F4-FF87-2BDAFF6A92D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255039" y="703904"/>
            <a:ext cx="4694038" cy="5170944"/>
          </a:xfrm>
          <a:prstGeom prst="rect">
            <a:avLst/>
          </a:prstGeom>
        </p:spPr>
      </p:pic>
    </p:spTree>
    <p:extLst>
      <p:ext uri="{BB962C8B-B14F-4D97-AF65-F5344CB8AC3E}">
        <p14:creationId xmlns:p14="http://schemas.microsoft.com/office/powerpoint/2010/main" val="11444144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A80E973-CAF8-4BDB-B818-9C71E473A458}"/>
              </a:ext>
            </a:extLst>
          </p:cNvPr>
          <p:cNvSpPr txBox="1"/>
          <p:nvPr/>
        </p:nvSpPr>
        <p:spPr>
          <a:xfrm>
            <a:off x="608351" y="933525"/>
            <a:ext cx="10291878" cy="2369880"/>
          </a:xfrm>
          <a:prstGeom prst="rect">
            <a:avLst/>
          </a:prstGeom>
          <a:noFill/>
        </p:spPr>
        <p:txBody>
          <a:bodyPr wrap="square">
            <a:spAutoFit/>
          </a:bodyPr>
          <a:lstStyle/>
          <a:p>
            <a:pPr>
              <a:spcBef>
                <a:spcPct val="0"/>
              </a:spcBef>
              <a:spcAft>
                <a:spcPct val="0"/>
              </a:spcAft>
              <a:buFont typeface="Arial" panose="020B0604020202020204" pitchFamily="34" charset="0"/>
              <a:buNone/>
              <a:defRPr/>
            </a:pPr>
            <a:r>
              <a:rPr lang="en-IE" altLang="en-US" sz="2400" b="1" dirty="0">
                <a:solidFill>
                  <a:srgbClr val="1E4783"/>
                </a:solidFill>
              </a:rPr>
              <a:t>Neolithic settlement – from 5000 BCE</a:t>
            </a:r>
          </a:p>
          <a:p>
            <a:pPr>
              <a:spcBef>
                <a:spcPct val="0"/>
              </a:spcBef>
              <a:spcAft>
                <a:spcPct val="0"/>
              </a:spcAft>
              <a:buFont typeface="Arial" panose="020B0604020202020204" pitchFamily="34" charset="0"/>
              <a:buNone/>
              <a:defRPr/>
            </a:pPr>
            <a:endParaRPr lang="en-IE" altLang="en-US" sz="2400" b="1" dirty="0">
              <a:solidFill>
                <a:srgbClr val="1E4783"/>
              </a:solidFill>
            </a:endParaRPr>
          </a:p>
          <a:p>
            <a:pPr marL="342900" indent="-342900">
              <a:spcBef>
                <a:spcPct val="0"/>
              </a:spcBef>
              <a:spcAft>
                <a:spcPct val="0"/>
              </a:spcAft>
              <a:buClr>
                <a:srgbClr val="FF0000"/>
              </a:buClr>
              <a:buFont typeface="Arial" panose="020B0604020202020204" pitchFamily="34" charset="0"/>
              <a:buChar char="•"/>
              <a:defRPr/>
            </a:pPr>
            <a:r>
              <a:rPr lang="en-IE" altLang="en-US" sz="2000" dirty="0">
                <a:solidFill>
                  <a:srgbClr val="1E4783"/>
                </a:solidFill>
              </a:rPr>
              <a:t>Neolithic settlers came to Ireland around 5000 BCE. </a:t>
            </a:r>
          </a:p>
          <a:p>
            <a:pPr marL="800100" lvl="1" indent="-342900">
              <a:spcBef>
                <a:spcPct val="0"/>
              </a:spcBef>
              <a:spcAft>
                <a:spcPct val="0"/>
              </a:spcAft>
              <a:buClr>
                <a:srgbClr val="FF0000"/>
              </a:buClr>
              <a:buFont typeface="Arial" panose="020B0604020202020204" pitchFamily="34" charset="0"/>
              <a:buChar char="•"/>
              <a:defRPr/>
            </a:pPr>
            <a:r>
              <a:rPr lang="en-IE" altLang="en-US" sz="2000" dirty="0">
                <a:solidFill>
                  <a:srgbClr val="1E4783"/>
                </a:solidFill>
              </a:rPr>
              <a:t>They were the first settlers to farm the land. </a:t>
            </a:r>
          </a:p>
          <a:p>
            <a:pPr marL="800100" lvl="1" indent="-342900">
              <a:spcBef>
                <a:spcPct val="0"/>
              </a:spcBef>
              <a:spcAft>
                <a:spcPct val="0"/>
              </a:spcAft>
              <a:buClr>
                <a:srgbClr val="FF0000"/>
              </a:buClr>
              <a:buFont typeface="Arial" panose="020B0604020202020204" pitchFamily="34" charset="0"/>
              <a:buChar char="•"/>
              <a:defRPr/>
            </a:pPr>
            <a:r>
              <a:rPr lang="en-IE" altLang="en-US" sz="2000" dirty="0">
                <a:solidFill>
                  <a:srgbClr val="1E4783"/>
                </a:solidFill>
              </a:rPr>
              <a:t>They brought pigs, cattle, sheep and wheat. </a:t>
            </a:r>
          </a:p>
          <a:p>
            <a:pPr marL="342900" indent="-342900">
              <a:spcBef>
                <a:spcPct val="0"/>
              </a:spcBef>
              <a:spcAft>
                <a:spcPct val="0"/>
              </a:spcAft>
              <a:buClr>
                <a:srgbClr val="FF0000"/>
              </a:buClr>
              <a:buFont typeface="Arial" panose="020B0604020202020204" pitchFamily="34" charset="0"/>
              <a:buChar char="•"/>
              <a:defRPr/>
            </a:pPr>
            <a:r>
              <a:rPr lang="en-IE" altLang="en-US" sz="2000" dirty="0">
                <a:solidFill>
                  <a:srgbClr val="1E4783"/>
                </a:solidFill>
              </a:rPr>
              <a:t>Ireland was covered in forest, so they sailed up rivers to find suitable locations for settlement. </a:t>
            </a:r>
          </a:p>
          <a:p>
            <a:pPr marL="800100" lvl="1" indent="-342900">
              <a:spcBef>
                <a:spcPct val="0"/>
              </a:spcBef>
              <a:spcAft>
                <a:spcPct val="0"/>
              </a:spcAft>
              <a:buClr>
                <a:srgbClr val="FF0000"/>
              </a:buClr>
              <a:buFont typeface="Arial" panose="020B0604020202020204" pitchFamily="34" charset="0"/>
              <a:buChar char="•"/>
              <a:defRPr/>
            </a:pPr>
            <a:r>
              <a:rPr lang="en-IE" altLang="en-US" sz="2000" dirty="0">
                <a:solidFill>
                  <a:srgbClr val="1E4783"/>
                </a:solidFill>
              </a:rPr>
              <a:t>Most Neolithic settlement is found near the banks of rivers and lakes. </a:t>
            </a:r>
          </a:p>
        </p:txBody>
      </p:sp>
      <p:sp>
        <p:nvSpPr>
          <p:cNvPr id="7" name="Rectangle 6">
            <a:extLst>
              <a:ext uri="{FF2B5EF4-FFF2-40B4-BE49-F238E27FC236}">
                <a16:creationId xmlns:a16="http://schemas.microsoft.com/office/drawing/2014/main" id="{8126E1CD-39BD-8445-BE87-4E0FDB574DED}"/>
              </a:ext>
            </a:extLst>
          </p:cNvPr>
          <p:cNvSpPr/>
          <p:nvPr/>
        </p:nvSpPr>
        <p:spPr>
          <a:xfrm>
            <a:off x="341140" y="277071"/>
            <a:ext cx="11232629" cy="523220"/>
          </a:xfrm>
          <a:prstGeom prst="rect">
            <a:avLst/>
          </a:prstGeom>
        </p:spPr>
        <p:txBody>
          <a:bodyPr wrap="square">
            <a:spAutoFit/>
          </a:bodyPr>
          <a:lstStyle/>
          <a:p>
            <a:pPr marL="722630" indent="-722630">
              <a:spcAft>
                <a:spcPts val="1800"/>
              </a:spcAft>
            </a:pPr>
            <a:r>
              <a:rPr lang="en-US" sz="2800" b="1" dirty="0">
                <a:solidFill>
                  <a:srgbClr val="E84141"/>
                </a:solidFill>
                <a:latin typeface="Calibri" panose="020F0502020204030204" pitchFamily="34" charset="0"/>
                <a:ea typeface="Calibri" panose="020F0502020204030204" pitchFamily="34" charset="0"/>
                <a:cs typeface="Courier" pitchFamily="2" charset="0"/>
              </a:rPr>
              <a:t>20.1 </a:t>
            </a:r>
            <a:r>
              <a:rPr lang="en-US" sz="2800" b="1" dirty="0">
                <a:solidFill>
                  <a:srgbClr val="1E4783"/>
                </a:solidFill>
                <a:latin typeface="Calibri" panose="020F0502020204030204" pitchFamily="34" charset="0"/>
                <a:ea typeface="Calibri" panose="020F0502020204030204" pitchFamily="34" charset="0"/>
                <a:cs typeface="Courier" pitchFamily="2" charset="0"/>
              </a:rPr>
              <a:t>Describe the different types of settlement in Ireland through time. </a:t>
            </a:r>
            <a:endParaRPr lang="en-IE" sz="2800" dirty="0">
              <a:effectLst/>
              <a:latin typeface="Muli" pitchFamily="2" charset="77"/>
              <a:ea typeface="Calibri" panose="020F0502020204030204" pitchFamily="34" charset="0"/>
              <a:cs typeface="Courier" pitchFamily="2" charset="0"/>
            </a:endParaRPr>
          </a:p>
        </p:txBody>
      </p:sp>
      <p:pic>
        <p:nvPicPr>
          <p:cNvPr id="3" name="Picture 2">
            <a:extLst>
              <a:ext uri="{FF2B5EF4-FFF2-40B4-BE49-F238E27FC236}">
                <a16:creationId xmlns:a16="http://schemas.microsoft.com/office/drawing/2014/main" id="{DCAB37C8-4D25-5547-83EA-98A97057AD75}"/>
              </a:ext>
            </a:extLst>
          </p:cNvPr>
          <p:cNvPicPr>
            <a:picLocks noChangeAspect="1"/>
          </p:cNvPicPr>
          <p:nvPr/>
        </p:nvPicPr>
        <p:blipFill>
          <a:blip r:embed="rId2"/>
          <a:stretch>
            <a:fillRect/>
          </a:stretch>
        </p:blipFill>
        <p:spPr>
          <a:xfrm>
            <a:off x="7373255" y="3554596"/>
            <a:ext cx="4667402" cy="2114293"/>
          </a:xfrm>
          <a:prstGeom prst="rect">
            <a:avLst/>
          </a:prstGeom>
        </p:spPr>
      </p:pic>
      <p:sp>
        <p:nvSpPr>
          <p:cNvPr id="4" name="TextBox 3">
            <a:extLst>
              <a:ext uri="{FF2B5EF4-FFF2-40B4-BE49-F238E27FC236}">
                <a16:creationId xmlns:a16="http://schemas.microsoft.com/office/drawing/2014/main" id="{0F9C19E9-2978-0D4F-AA28-B42A752EC658}"/>
              </a:ext>
            </a:extLst>
          </p:cNvPr>
          <p:cNvSpPr txBox="1"/>
          <p:nvPr/>
        </p:nvSpPr>
        <p:spPr>
          <a:xfrm>
            <a:off x="608351" y="3303405"/>
            <a:ext cx="6532678" cy="2246769"/>
          </a:xfrm>
          <a:prstGeom prst="rect">
            <a:avLst/>
          </a:prstGeom>
        </p:spPr>
        <p:txBody>
          <a:bodyPr wrap="square" rtlCol="0">
            <a:spAutoFit/>
          </a:bodyPr>
          <a:lstStyle/>
          <a:p>
            <a:pPr marL="342900" indent="-342900">
              <a:spcBef>
                <a:spcPct val="0"/>
              </a:spcBef>
              <a:spcAft>
                <a:spcPct val="0"/>
              </a:spcAft>
              <a:buClr>
                <a:srgbClr val="FF0000"/>
              </a:buClr>
              <a:buFont typeface="Arial" panose="020B0604020202020204" pitchFamily="34" charset="0"/>
              <a:buChar char="•"/>
              <a:defRPr/>
            </a:pPr>
            <a:r>
              <a:rPr lang="en-IE" altLang="en-US" sz="2000" dirty="0">
                <a:solidFill>
                  <a:srgbClr val="1E4783"/>
                </a:solidFill>
              </a:rPr>
              <a:t>Neolithic settlers had only wooden ploughs, </a:t>
            </a:r>
          </a:p>
          <a:p>
            <a:pPr marL="800100" lvl="1" indent="-342900">
              <a:spcBef>
                <a:spcPct val="0"/>
              </a:spcBef>
              <a:spcAft>
                <a:spcPct val="0"/>
              </a:spcAft>
              <a:buClr>
                <a:srgbClr val="FF0000"/>
              </a:buClr>
              <a:buFont typeface="Arial" panose="020B0604020202020204" pitchFamily="34" charset="0"/>
              <a:buChar char="•"/>
              <a:defRPr/>
            </a:pPr>
            <a:r>
              <a:rPr lang="en-IE" altLang="en-US" sz="2000" dirty="0">
                <a:solidFill>
                  <a:srgbClr val="1E4783"/>
                </a:solidFill>
              </a:rPr>
              <a:t>So they also settled in hilly locations, where the soil was lighter and easier to dig.</a:t>
            </a:r>
          </a:p>
          <a:p>
            <a:pPr marL="342900" indent="-342900">
              <a:spcBef>
                <a:spcPct val="0"/>
              </a:spcBef>
              <a:spcAft>
                <a:spcPct val="0"/>
              </a:spcAft>
              <a:buClr>
                <a:srgbClr val="FF0000"/>
              </a:buClr>
              <a:buFont typeface="Arial" panose="020B0604020202020204" pitchFamily="34" charset="0"/>
              <a:buChar char="•"/>
              <a:defRPr/>
            </a:pPr>
            <a:r>
              <a:rPr lang="en-IE" altLang="en-US" sz="2000" dirty="0">
                <a:solidFill>
                  <a:srgbClr val="1E4783"/>
                </a:solidFill>
              </a:rPr>
              <a:t>We know where Neolithic people lived by looking at where they built their tombs. </a:t>
            </a:r>
          </a:p>
          <a:p>
            <a:pPr marL="800100" lvl="1" indent="-342900">
              <a:spcBef>
                <a:spcPct val="0"/>
              </a:spcBef>
              <a:spcAft>
                <a:spcPct val="0"/>
              </a:spcAft>
              <a:buClr>
                <a:srgbClr val="FF0000"/>
              </a:buClr>
              <a:buFont typeface="Arial" panose="020B0604020202020204" pitchFamily="34" charset="0"/>
              <a:buChar char="•"/>
              <a:defRPr/>
            </a:pPr>
            <a:r>
              <a:rPr lang="en-IE" altLang="en-US" sz="2000" dirty="0">
                <a:solidFill>
                  <a:srgbClr val="1E4783"/>
                </a:solidFill>
              </a:rPr>
              <a:t>There are four types of tomb: court cairns, passage graves, portal dolmens and wedge tombs. </a:t>
            </a:r>
          </a:p>
        </p:txBody>
      </p:sp>
    </p:spTree>
    <p:extLst>
      <p:ext uri="{BB962C8B-B14F-4D97-AF65-F5344CB8AC3E}">
        <p14:creationId xmlns:p14="http://schemas.microsoft.com/office/powerpoint/2010/main" val="230218281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a:lstStyle>
        <a:defPPr algn="l">
          <a:defRPr dirty="0" smtClean="0">
            <a:latin typeface="+mn-lt"/>
          </a:defRPr>
        </a:defPPr>
      </a:lstStyle>
    </a:txDef>
  </a:objectDefaults>
  <a:extraClrSchemeLst/>
  <a:extLst>
    <a:ext uri="{05A4C25C-085E-4340-85A3-A5531E510DB2}">
      <thm15:themeFamily xmlns:thm15="http://schemas.microsoft.com/office/thememl/2012/main" name="Presentation27" id="{D1825694-7590-1949-9300-78C28767D24A}" vid="{ACB7304C-F511-BC43-9D27-759DE0EFA4F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71123AA01EF3E4EB10343E2DCBC669D" ma:contentTypeVersion="15" ma:contentTypeDescription="Create a new document." ma:contentTypeScope="" ma:versionID="fa4b33e6f8898270c81394e0e16d3301">
  <xsd:schema xmlns:xsd="http://www.w3.org/2001/XMLSchema" xmlns:xs="http://www.w3.org/2001/XMLSchema" xmlns:p="http://schemas.microsoft.com/office/2006/metadata/properties" xmlns:ns2="58cd18ff-e955-4ae6-bd4e-60eb373c968c" xmlns:ns3="655ce375-5a72-4c05-9e37-f277e8124871" targetNamespace="http://schemas.microsoft.com/office/2006/metadata/properties" ma:root="true" ma:fieldsID="36de9cb5b7a7e785a4861083ab88e1c9" ns2:_="" ns3:_="">
    <xsd:import namespace="58cd18ff-e955-4ae6-bd4e-60eb373c968c"/>
    <xsd:import namespace="655ce375-5a72-4c05-9e37-f277e8124871"/>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OCR" minOccurs="0"/>
                <xsd:element ref="ns2:MediaServiceGenerationTime" minOccurs="0"/>
                <xsd:element ref="ns2:MediaServiceEventHashCode" minOccurs="0"/>
                <xsd:element ref="ns2:MediaServiceAutoKeyPoints" minOccurs="0"/>
                <xsd:element ref="ns2:MediaServiceKeyPoints" minOccurs="0"/>
                <xsd:element ref="ns2:MediaServiceLocation" minOccurs="0"/>
                <xsd:element ref="ns3:SharedWithUsers" minOccurs="0"/>
                <xsd:element ref="ns3:SharedWithDetail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8cd18ff-e955-4ae6-bd4e-60eb373c968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ServiceLocation" ma:index="16" nillable="true" ma:displayName="Location" ma:internalName="MediaServiceLocation" ma:readOnly="true">
      <xsd:simpleType>
        <xsd:restriction base="dms:Text"/>
      </xsd:simpleType>
    </xsd:element>
    <xsd:element name="lcf76f155ced4ddcb4097134ff3c332f" ma:index="20" nillable="true" ma:taxonomy="true" ma:internalName="lcf76f155ced4ddcb4097134ff3c332f" ma:taxonomyFieldName="MediaServiceImageTags" ma:displayName="Image Tags" ma:readOnly="false" ma:fieldId="{5cf76f15-5ced-4ddc-b409-7134ff3c332f}" ma:taxonomyMulti="true" ma:sspId="c742b05b-9ba8-4872-bed0-60cf4bd1a303"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655ce375-5a72-4c05-9e37-f277e8124871"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element name="TaxCatchAll" ma:index="21" nillable="true" ma:displayName="Taxonomy Catch All Column" ma:hidden="true" ma:list="{a1d22176-e21b-4381-9ad3-e9e31f877334}" ma:internalName="TaxCatchAll" ma:showField="CatchAllData" ma:web="655ce375-5a72-4c05-9e37-f277e812487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58cd18ff-e955-4ae6-bd4e-60eb373c968c">
      <Terms xmlns="http://schemas.microsoft.com/office/infopath/2007/PartnerControls"/>
    </lcf76f155ced4ddcb4097134ff3c332f>
    <TaxCatchAll xmlns="655ce375-5a72-4c05-9e37-f277e8124871" xsi:nil="true"/>
  </documentManagement>
</p:properties>
</file>

<file path=customXml/itemProps1.xml><?xml version="1.0" encoding="utf-8"?>
<ds:datastoreItem xmlns:ds="http://schemas.openxmlformats.org/officeDocument/2006/customXml" ds:itemID="{806F241B-DBB2-4B7B-B384-8C40BC1D12F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8cd18ff-e955-4ae6-bd4e-60eb373c968c"/>
    <ds:schemaRef ds:uri="655ce375-5a72-4c05-9e37-f277e812487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489FBE6-318A-4D22-BC4A-D5E5965F0369}">
  <ds:schemaRefs>
    <ds:schemaRef ds:uri="http://schemas.microsoft.com/sharepoint/v3/contenttype/forms"/>
  </ds:schemaRefs>
</ds:datastoreItem>
</file>

<file path=customXml/itemProps3.xml><?xml version="1.0" encoding="utf-8"?>
<ds:datastoreItem xmlns:ds="http://schemas.openxmlformats.org/officeDocument/2006/customXml" ds:itemID="{D02257B6-587E-432E-AEBA-C0781E8D5DE2}">
  <ds:schemaRefs>
    <ds:schemaRef ds:uri="http://schemas.microsoft.com/office/2006/metadata/properties"/>
    <ds:schemaRef ds:uri="http://purl.org/dc/elements/1.1/"/>
    <ds:schemaRef ds:uri="http://purl.org/dc/dcmitype/"/>
    <ds:schemaRef ds:uri="http://schemas.openxmlformats.org/package/2006/metadata/core-properties"/>
    <ds:schemaRef ds:uri="58cd18ff-e955-4ae6-bd4e-60eb373c968c"/>
    <ds:schemaRef ds:uri="http://www.w3.org/XML/1998/namespace"/>
    <ds:schemaRef ds:uri="http://schemas.microsoft.com/office/2006/documentManagement/types"/>
    <ds:schemaRef ds:uri="http://schemas.microsoft.com/office/infopath/2007/PartnerControls"/>
    <ds:schemaRef ds:uri="655ce375-5a72-4c05-9e37-f277e8124871"/>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10253</TotalTime>
  <Words>3320</Words>
  <Application>Microsoft Office PowerPoint</Application>
  <PresentationFormat>Widescreen</PresentationFormat>
  <Paragraphs>273</Paragraphs>
  <Slides>46</Slides>
  <Notes>6</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46</vt:i4>
      </vt:variant>
    </vt:vector>
  </HeadingPairs>
  <TitlesOfParts>
    <vt:vector size="57" baseType="lpstr">
      <vt:lpstr>Arial</vt:lpstr>
      <vt:lpstr>Calibri</vt:lpstr>
      <vt:lpstr>Calibri Light</vt:lpstr>
      <vt:lpstr>Courier</vt:lpstr>
      <vt:lpstr>Courier New</vt:lpstr>
      <vt:lpstr>Inter-Bold</vt:lpstr>
      <vt:lpstr>Inter-Regular</vt:lpstr>
      <vt:lpstr>Muli</vt:lpstr>
      <vt:lpstr>Special Elite</vt:lpstr>
      <vt:lpstr>Times New Roman</vt:lpstr>
      <vt:lpstr>Office Theme</vt:lpstr>
      <vt:lpstr>The Origins of Settlement in Ireland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Joe O'Keeffe</dc:creator>
  <cp:lastModifiedBy>Catherine Gallagher</cp:lastModifiedBy>
  <cp:revision>196</cp:revision>
  <dcterms:created xsi:type="dcterms:W3CDTF">2021-10-04T12:15:27Z</dcterms:created>
  <dcterms:modified xsi:type="dcterms:W3CDTF">2024-11-22T10:07:28Z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0x010100B71123AA01EF3E4EB10343E2DCBC669D</vt:lpwstr>
  </property>
  <property fmtid="{D5CDD505-2E9C-101B-9397-08002B2CF9AE}" pid="3" name="MediaServiceImageTags">
    <vt:lpwstr/>
  </property>
</Properties>
</file>